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84" r:id="rId1"/>
  </p:sldMasterIdLst>
  <p:sldIdLst>
    <p:sldId id="310" r:id="rId2"/>
    <p:sldId id="256" r:id="rId3"/>
    <p:sldId id="309" r:id="rId4"/>
    <p:sldId id="311" r:id="rId5"/>
    <p:sldId id="299" r:id="rId6"/>
    <p:sldId id="272" r:id="rId7"/>
    <p:sldId id="262" r:id="rId8"/>
    <p:sldId id="257" r:id="rId9"/>
    <p:sldId id="273" r:id="rId10"/>
    <p:sldId id="306" r:id="rId11"/>
    <p:sldId id="274" r:id="rId12"/>
    <p:sldId id="275" r:id="rId13"/>
    <p:sldId id="277" r:id="rId14"/>
    <p:sldId id="276" r:id="rId15"/>
    <p:sldId id="278" r:id="rId16"/>
    <p:sldId id="280" r:id="rId17"/>
    <p:sldId id="279" r:id="rId18"/>
    <p:sldId id="281" r:id="rId19"/>
    <p:sldId id="282" r:id="rId20"/>
    <p:sldId id="283" r:id="rId21"/>
    <p:sldId id="304" r:id="rId22"/>
    <p:sldId id="305" r:id="rId23"/>
    <p:sldId id="300" r:id="rId24"/>
    <p:sldId id="301" r:id="rId25"/>
    <p:sldId id="302" r:id="rId26"/>
    <p:sldId id="303" r:id="rId27"/>
    <p:sldId id="307" r:id="rId28"/>
    <p:sldId id="288" r:id="rId29"/>
    <p:sldId id="290" r:id="rId30"/>
    <p:sldId id="292" r:id="rId31"/>
    <p:sldId id="295" r:id="rId32"/>
    <p:sldId id="294" r:id="rId33"/>
    <p:sldId id="298" r:id="rId34"/>
    <p:sldId id="291" r:id="rId35"/>
    <p:sldId id="293" r:id="rId36"/>
    <p:sldId id="286" r:id="rId37"/>
    <p:sldId id="297" r:id="rId38"/>
    <p:sldId id="296" r:id="rId39"/>
    <p:sldId id="287" r:id="rId40"/>
    <p:sldId id="289" r:id="rId41"/>
    <p:sldId id="266" r:id="rId42"/>
    <p:sldId id="269" r:id="rId43"/>
    <p:sldId id="270" r:id="rId44"/>
  </p:sldIdLst>
  <p:sldSz cx="9144000" cy="6858000" type="screen4x3"/>
  <p:notesSz cx="6858000" cy="994727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53" d="100"/>
          <a:sy n="53" d="100"/>
        </p:scale>
        <p:origin x="-810" y="-4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E26CA-B095-4877-8B70-E4BF838BD1B0}" type="datetimeFigureOut">
              <a:rPr lang="ru-RU" smtClean="0"/>
              <a:pPr/>
              <a:t>12.03.2020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4EACB-D0BE-423B-89E6-8EE34A11310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E26CA-B095-4877-8B70-E4BF838BD1B0}" type="datetimeFigureOut">
              <a:rPr lang="ru-RU" smtClean="0"/>
              <a:pPr/>
              <a:t>12.03.2020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4EACB-D0BE-423B-89E6-8EE34A11310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E26CA-B095-4877-8B70-E4BF838BD1B0}" type="datetimeFigureOut">
              <a:rPr lang="ru-RU" smtClean="0"/>
              <a:pPr/>
              <a:t>12.03.2020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4EACB-D0BE-423B-89E6-8EE34A11310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E26CA-B095-4877-8B70-E4BF838BD1B0}" type="datetimeFigureOut">
              <a:rPr lang="ru-RU" smtClean="0"/>
              <a:pPr/>
              <a:t>12.03.2020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4EACB-D0BE-423B-89E6-8EE34A11310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E26CA-B095-4877-8B70-E4BF838BD1B0}" type="datetimeFigureOut">
              <a:rPr lang="ru-RU" smtClean="0"/>
              <a:pPr/>
              <a:t>12.03.2020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4EACB-D0BE-423B-89E6-8EE34A11310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E26CA-B095-4877-8B70-E4BF838BD1B0}" type="datetimeFigureOut">
              <a:rPr lang="ru-RU" smtClean="0"/>
              <a:pPr/>
              <a:t>12.03.2020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4EACB-D0BE-423B-89E6-8EE34A11310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E26CA-B095-4877-8B70-E4BF838BD1B0}" type="datetimeFigureOut">
              <a:rPr lang="ru-RU" smtClean="0"/>
              <a:pPr/>
              <a:t>12.03.2020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4EACB-D0BE-423B-89E6-8EE34A11310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E26CA-B095-4877-8B70-E4BF838BD1B0}" type="datetimeFigureOut">
              <a:rPr lang="ru-RU" smtClean="0"/>
              <a:pPr/>
              <a:t>12.03.2020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4EACB-D0BE-423B-89E6-8EE34A11310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E26CA-B095-4877-8B70-E4BF838BD1B0}" type="datetimeFigureOut">
              <a:rPr lang="ru-RU" smtClean="0"/>
              <a:pPr/>
              <a:t>12.03.2020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4EACB-D0BE-423B-89E6-8EE34A11310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E26CA-B095-4877-8B70-E4BF838BD1B0}" type="datetimeFigureOut">
              <a:rPr lang="ru-RU" smtClean="0"/>
              <a:pPr/>
              <a:t>12.03.2020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4EACB-D0BE-423B-89E6-8EE34A11310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E26CA-B095-4877-8B70-E4BF838BD1B0}" type="datetimeFigureOut">
              <a:rPr lang="ru-RU" smtClean="0"/>
              <a:pPr/>
              <a:t>12.03.2020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62F4EACB-D0BE-423B-89E6-8EE34A11310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E26E26CA-B095-4877-8B70-E4BF838BD1B0}" type="datetimeFigureOut">
              <a:rPr lang="ru-RU" smtClean="0"/>
              <a:pPr/>
              <a:t>12.03.2020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62F4EACB-D0BE-423B-89E6-8EE34A11310E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 spd="med">
    <p:fade/>
  </p:transition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gif"/><Relationship Id="rId1" Type="http://schemas.openxmlformats.org/officeDocument/2006/relationships/slideLayout" Target="../slideLayouts/slideLayout4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28596" y="1214422"/>
            <a:ext cx="8358247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/>
              <a:t>Родительское собрание </a:t>
            </a:r>
          </a:p>
          <a:p>
            <a:pPr algn="ctr"/>
            <a:r>
              <a:rPr lang="ru-RU" sz="4800" b="1" dirty="0" smtClean="0"/>
              <a:t>«Физическое развитие школьников. Возрождение ВФСК «ГТО»</a:t>
            </a:r>
          </a:p>
          <a:p>
            <a:pPr algn="ctr"/>
            <a:endParaRPr lang="ru-RU" sz="2400" b="1" dirty="0" smtClean="0"/>
          </a:p>
          <a:p>
            <a:pPr algn="ctr"/>
            <a:endParaRPr lang="ru-RU" sz="2400" b="1" dirty="0" smtClean="0"/>
          </a:p>
          <a:p>
            <a:pPr algn="ctr"/>
            <a:r>
              <a:rPr lang="ru-RU" sz="2400" b="1" dirty="0" smtClean="0"/>
              <a:t>Презентация  </a:t>
            </a:r>
            <a:r>
              <a:rPr lang="ru-RU" sz="2400" b="1" smtClean="0"/>
              <a:t>подготовлена </a:t>
            </a:r>
            <a:endParaRPr lang="ru-RU" sz="2400" b="1" smtClean="0"/>
          </a:p>
          <a:p>
            <a:pPr algn="ctr"/>
            <a:r>
              <a:rPr lang="ru-RU" sz="2400" b="1" smtClean="0"/>
              <a:t> </a:t>
            </a:r>
            <a:r>
              <a:rPr lang="ru-RU" sz="2400" b="1" dirty="0" smtClean="0"/>
              <a:t>Сергеевой Н.Л., Соболевой Е.И.</a:t>
            </a:r>
          </a:p>
        </p:txBody>
      </p:sp>
    </p:spTree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Acer\Desktop\420354923_444035983.pdf-1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3000" y="857250"/>
            <a:ext cx="6858000" cy="51435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476672"/>
            <a:ext cx="8507288" cy="504056"/>
          </a:xfrm>
        </p:spPr>
        <p:txBody>
          <a:bodyPr>
            <a:normAutofit/>
          </a:bodyPr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>
          <a:xfrm>
            <a:off x="539552" y="908720"/>
            <a:ext cx="8136904" cy="3312368"/>
          </a:xfrm>
        </p:spPr>
        <p:txBody>
          <a:bodyPr>
            <a:noAutofit/>
          </a:bodyPr>
          <a:lstStyle/>
          <a:p>
            <a:pPr fontAlgn="base"/>
            <a:r>
              <a:rPr lang="ru-RU" sz="3600" dirty="0" smtClean="0"/>
              <a:t>Структура комплекса включает </a:t>
            </a:r>
            <a:r>
              <a:rPr lang="ru-RU" sz="3600" b="1" dirty="0" smtClean="0"/>
              <a:t>11 ступеней,</a:t>
            </a:r>
            <a:r>
              <a:rPr lang="ru-RU" sz="3600" dirty="0" smtClean="0"/>
              <a:t> для каждой из которых установлены виды испытаний и нормативы их выполнения для права получения  бронзового, серебряного или золотого знака.</a:t>
            </a:r>
          </a:p>
          <a:p>
            <a:endParaRPr lang="ru-RU" sz="2000" dirty="0"/>
          </a:p>
        </p:txBody>
      </p:sp>
      <p:pic>
        <p:nvPicPr>
          <p:cNvPr id="8" name="Содержимое 7" descr="гто2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4282257" y="4143380"/>
            <a:ext cx="3711583" cy="2214578"/>
          </a:xfrm>
        </p:spPr>
      </p:pic>
    </p:spTree>
    <p:extLst>
      <p:ext uri="{BB962C8B-B14F-4D97-AF65-F5344CB8AC3E}">
        <p14:creationId xmlns="" xmlns:p14="http://schemas.microsoft.com/office/powerpoint/2010/main" val="2473153853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476672"/>
            <a:ext cx="8507288" cy="50405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dirty="0" smtClean="0">
                <a:solidFill>
                  <a:srgbClr val="FF0000"/>
                </a:solidFill>
                <a:latin typeface="Bookman Old Style" pitchFamily="18" charset="0"/>
                <a:ea typeface="Batang" pitchFamily="18" charset="-127"/>
              </a:rPr>
              <a:t>Содержание ВФСК  «ГТО»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>
          <a:xfrm>
            <a:off x="539552" y="908720"/>
            <a:ext cx="8136904" cy="4091916"/>
          </a:xfrm>
        </p:spPr>
        <p:txBody>
          <a:bodyPr>
            <a:noAutofit/>
          </a:bodyPr>
          <a:lstStyle/>
          <a:p>
            <a:pPr marL="475488" lvl="0" indent="-457200" algn="ctr" fontAlgn="base"/>
            <a:r>
              <a:rPr lang="ru-RU" sz="2000" b="1" dirty="0" smtClean="0">
                <a:solidFill>
                  <a:srgbClr val="FF0000"/>
                </a:solidFill>
              </a:rPr>
              <a:t>1 ступень </a:t>
            </a:r>
            <a:r>
              <a:rPr lang="ru-RU" sz="2000" b="1" dirty="0" smtClean="0"/>
              <a:t>Мальчики и девочки от 6 до 8 лет.</a:t>
            </a:r>
            <a:endParaRPr lang="ru-RU" sz="2000" dirty="0" smtClean="0"/>
          </a:p>
          <a:p>
            <a:pPr marL="475488" lvl="0" indent="-457200" algn="ctr" fontAlgn="base"/>
            <a:r>
              <a:rPr lang="ru-RU" sz="2000" b="1" dirty="0" smtClean="0">
                <a:solidFill>
                  <a:srgbClr val="FF0000"/>
                </a:solidFill>
              </a:rPr>
              <a:t>2 ступень</a:t>
            </a:r>
            <a:r>
              <a:rPr lang="ru-RU" sz="2000" b="1" dirty="0" smtClean="0"/>
              <a:t> Мальчики и девочки</a:t>
            </a:r>
            <a:r>
              <a:rPr lang="ru-RU" sz="2000" b="1" dirty="0" smtClean="0">
                <a:solidFill>
                  <a:srgbClr val="FF0000"/>
                </a:solidFill>
              </a:rPr>
              <a:t> </a:t>
            </a:r>
            <a:r>
              <a:rPr lang="ru-RU" sz="2000" b="1" dirty="0" smtClean="0"/>
              <a:t>от 9 до 10 лет.</a:t>
            </a:r>
            <a:endParaRPr lang="ru-RU" sz="2000" dirty="0" smtClean="0"/>
          </a:p>
          <a:p>
            <a:pPr marL="475488" lvl="0" indent="-457200" algn="ctr" fontAlgn="base"/>
            <a:r>
              <a:rPr lang="ru-RU" sz="2000" b="1" dirty="0" smtClean="0">
                <a:solidFill>
                  <a:srgbClr val="FF0000"/>
                </a:solidFill>
              </a:rPr>
              <a:t>3 ступень</a:t>
            </a:r>
            <a:r>
              <a:rPr lang="ru-RU" sz="2000" b="1" dirty="0" smtClean="0"/>
              <a:t> Мальчики и девочки</a:t>
            </a:r>
            <a:r>
              <a:rPr lang="ru-RU" sz="2000" b="1" dirty="0" smtClean="0">
                <a:solidFill>
                  <a:srgbClr val="FF0000"/>
                </a:solidFill>
              </a:rPr>
              <a:t> </a:t>
            </a:r>
            <a:r>
              <a:rPr lang="ru-RU" sz="2000" b="1" dirty="0" smtClean="0"/>
              <a:t>от 11 до 12 лет.</a:t>
            </a:r>
            <a:endParaRPr lang="ru-RU" sz="2000" dirty="0" smtClean="0"/>
          </a:p>
          <a:p>
            <a:pPr marL="475488" lvl="0" indent="-457200" algn="ctr" fontAlgn="base"/>
            <a:r>
              <a:rPr lang="ru-RU" sz="2000" b="1" dirty="0" smtClean="0">
                <a:solidFill>
                  <a:srgbClr val="FF0000"/>
                </a:solidFill>
              </a:rPr>
              <a:t>4 ступень </a:t>
            </a:r>
            <a:r>
              <a:rPr lang="ru-RU" sz="2000" b="1" dirty="0" smtClean="0"/>
              <a:t>Юноши и девушки от 13 до 15 лет.</a:t>
            </a:r>
            <a:endParaRPr lang="ru-RU" sz="2000" dirty="0" smtClean="0"/>
          </a:p>
          <a:p>
            <a:pPr marL="475488" lvl="0" indent="-457200" algn="ctr" fontAlgn="base"/>
            <a:r>
              <a:rPr lang="ru-RU" sz="2000" b="1" dirty="0" smtClean="0">
                <a:solidFill>
                  <a:srgbClr val="FF0000"/>
                </a:solidFill>
              </a:rPr>
              <a:t>5 ступень</a:t>
            </a:r>
            <a:r>
              <a:rPr lang="ru-RU" sz="2000" b="1" dirty="0" smtClean="0"/>
              <a:t> Юноши и девушки от 16 до 17 лет.</a:t>
            </a:r>
            <a:endParaRPr lang="ru-RU" sz="2000" dirty="0" smtClean="0"/>
          </a:p>
          <a:p>
            <a:pPr marL="475488" lvl="0" indent="-457200" algn="ctr" fontAlgn="base"/>
            <a:r>
              <a:rPr lang="ru-RU" sz="2000" b="1" dirty="0" smtClean="0">
                <a:solidFill>
                  <a:srgbClr val="FF0000"/>
                </a:solidFill>
              </a:rPr>
              <a:t>6 ступень </a:t>
            </a:r>
            <a:r>
              <a:rPr lang="ru-RU" sz="2000" b="1" dirty="0" smtClean="0"/>
              <a:t>Мужчины и женщины от 18 до 29 лет.</a:t>
            </a:r>
            <a:endParaRPr lang="ru-RU" sz="2000" dirty="0" smtClean="0"/>
          </a:p>
          <a:p>
            <a:pPr marL="475488" lvl="0" indent="-457200" algn="ctr" fontAlgn="base"/>
            <a:r>
              <a:rPr lang="ru-RU" sz="2000" b="1" dirty="0" smtClean="0">
                <a:solidFill>
                  <a:srgbClr val="FF0000"/>
                </a:solidFill>
              </a:rPr>
              <a:t>7 ступень </a:t>
            </a:r>
            <a:r>
              <a:rPr lang="ru-RU" sz="2000" b="1" dirty="0" smtClean="0"/>
              <a:t>Мужчины и женщины от 30 до 39 лет.</a:t>
            </a:r>
            <a:endParaRPr lang="ru-RU" sz="2000" dirty="0" smtClean="0"/>
          </a:p>
          <a:p>
            <a:pPr marL="475488" lvl="0" indent="-457200" algn="ctr" fontAlgn="base"/>
            <a:r>
              <a:rPr lang="ru-RU" sz="2000" b="1" dirty="0" smtClean="0">
                <a:solidFill>
                  <a:srgbClr val="FF0000"/>
                </a:solidFill>
              </a:rPr>
              <a:t>8 ступень </a:t>
            </a:r>
            <a:r>
              <a:rPr lang="ru-RU" sz="2000" b="1" dirty="0" smtClean="0"/>
              <a:t>Мужчины и женщины от 40 до 49 лет.</a:t>
            </a:r>
            <a:endParaRPr lang="ru-RU" sz="2000" dirty="0" smtClean="0"/>
          </a:p>
          <a:p>
            <a:pPr marL="475488" lvl="0" indent="-457200" algn="ctr" fontAlgn="base"/>
            <a:r>
              <a:rPr lang="ru-RU" sz="2000" b="1" dirty="0" smtClean="0">
                <a:solidFill>
                  <a:srgbClr val="FF0000"/>
                </a:solidFill>
              </a:rPr>
              <a:t>9 ступень </a:t>
            </a:r>
            <a:r>
              <a:rPr lang="ru-RU" sz="2000" b="1" dirty="0" smtClean="0"/>
              <a:t>Мужчины и женщины от 50 до 59 лет.</a:t>
            </a:r>
            <a:endParaRPr lang="ru-RU" sz="2000" dirty="0" smtClean="0"/>
          </a:p>
          <a:p>
            <a:pPr marL="475488" lvl="0" indent="-457200" algn="ctr" fontAlgn="base"/>
            <a:r>
              <a:rPr lang="ru-RU" sz="2000" b="1" dirty="0" smtClean="0">
                <a:solidFill>
                  <a:srgbClr val="FF0000"/>
                </a:solidFill>
              </a:rPr>
              <a:t>10 ступень </a:t>
            </a:r>
            <a:r>
              <a:rPr lang="ru-RU" sz="2000" b="1" dirty="0" smtClean="0"/>
              <a:t>Мужчины и женщины от 60 до 69 лет.</a:t>
            </a:r>
            <a:endParaRPr lang="ru-RU" sz="2000" dirty="0" smtClean="0"/>
          </a:p>
          <a:p>
            <a:pPr marL="475488" lvl="0" indent="-457200" algn="ctr" fontAlgn="base"/>
            <a:r>
              <a:rPr lang="ru-RU" sz="2000" b="1" dirty="0" smtClean="0">
                <a:solidFill>
                  <a:srgbClr val="FF0000"/>
                </a:solidFill>
              </a:rPr>
              <a:t>11 ступень </a:t>
            </a:r>
            <a:r>
              <a:rPr lang="ru-RU" sz="2000" b="1" dirty="0" smtClean="0"/>
              <a:t>Мужчины и женщины старше 70 лет.</a:t>
            </a:r>
            <a:endParaRPr lang="ru-RU" sz="2000" dirty="0" smtClean="0"/>
          </a:p>
          <a:p>
            <a:endParaRPr lang="ru-RU" sz="2000" dirty="0"/>
          </a:p>
        </p:txBody>
      </p:sp>
      <p:pic>
        <p:nvPicPr>
          <p:cNvPr id="8" name="Содержимое 7" descr="гто2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3500430" y="5214950"/>
            <a:ext cx="1828800" cy="1091184"/>
          </a:xfrm>
        </p:spPr>
      </p:pic>
    </p:spTree>
    <p:extLst>
      <p:ext uri="{BB962C8B-B14F-4D97-AF65-F5344CB8AC3E}">
        <p14:creationId xmlns="" xmlns:p14="http://schemas.microsoft.com/office/powerpoint/2010/main" val="2473153853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cer\Desktop\13-15 лет 1-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57356" y="285728"/>
            <a:ext cx="5357850" cy="6286544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cer\Desktop\13-15 лет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90750" y="95250"/>
            <a:ext cx="4881580" cy="66675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Acer\Desktop\16-17 лет 1-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90750" y="95250"/>
            <a:ext cx="5024456" cy="66675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Acer\Desktop\16-17 лет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90750" y="95250"/>
            <a:ext cx="5024456" cy="66675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Acer\Desktop\мужчины 30-39 лет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90750" y="95250"/>
            <a:ext cx="4953018" cy="66675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Acer\Desktop\женщины 30-39 лет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90750" y="95250"/>
            <a:ext cx="4953018" cy="66675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cer\Desktop\8 ст мужчины 1-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14613" y="1538288"/>
            <a:ext cx="3913187" cy="3779837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85852" y="214290"/>
            <a:ext cx="6786610" cy="1054470"/>
          </a:xfrm>
        </p:spPr>
        <p:txBody>
          <a:bodyPr>
            <a:normAutofit/>
          </a:bodyPr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  <a:latin typeface="Batang" pitchFamily="18" charset="-127"/>
                <a:ea typeface="Batang" pitchFamily="18" charset="-127"/>
              </a:rPr>
              <a:t>Мы снова сдаём ГТО</a:t>
            </a:r>
            <a:endParaRPr lang="ru-RU" sz="4800" b="1" dirty="0">
              <a:solidFill>
                <a:srgbClr val="FF0000"/>
              </a:solidFill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131840" y="4365104"/>
            <a:ext cx="5472608" cy="1944216"/>
          </a:xfrm>
        </p:spPr>
        <p:txBody>
          <a:bodyPr>
            <a:normAutofit/>
          </a:bodyPr>
          <a:lstStyle/>
          <a:p>
            <a:pPr algn="r"/>
            <a:endParaRPr lang="ru-RU" sz="2800" dirty="0" smtClean="0">
              <a:latin typeface="Batang" pitchFamily="18" charset="-127"/>
              <a:ea typeface="Batang" pitchFamily="18" charset="-127"/>
            </a:endParaRPr>
          </a:p>
          <a:p>
            <a:pPr algn="r"/>
            <a:r>
              <a:rPr lang="ru-RU" sz="2800" b="1" dirty="0" smtClean="0">
                <a:solidFill>
                  <a:srgbClr val="FFFF00"/>
                </a:solidFill>
                <a:latin typeface="Ariston" pitchFamily="66" charset="0"/>
                <a:ea typeface="Batang" pitchFamily="18" charset="-127"/>
              </a:rPr>
              <a:t>.</a:t>
            </a:r>
            <a:endParaRPr lang="ru-RU" sz="2800" b="1" dirty="0">
              <a:solidFill>
                <a:srgbClr val="FFFF00"/>
              </a:solidFill>
              <a:latin typeface="Ariston" pitchFamily="66" charset="0"/>
              <a:ea typeface="Batang" pitchFamily="18" charset="-127"/>
            </a:endParaRPr>
          </a:p>
        </p:txBody>
      </p:sp>
      <p:pic>
        <p:nvPicPr>
          <p:cNvPr id="4" name="Рисунок 3" descr="гто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42976" y="1500174"/>
            <a:ext cx="6900510" cy="485778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615371357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cer\Desktop\8ст муж 4-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11413" y="400050"/>
            <a:ext cx="4321175" cy="60579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Acer\Desktop\8 ст жен 1-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76500" y="2024063"/>
            <a:ext cx="4191000" cy="2809875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Acer\Desktop\8 ступ женщ 4-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09813" y="276225"/>
            <a:ext cx="4524375" cy="630555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cer\Desktop\9 ст мужч 1-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95388" y="309563"/>
            <a:ext cx="6753225" cy="6238875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cer\Desktop\9 ступень мужчины 4-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57422" y="307163"/>
            <a:ext cx="4643469" cy="6548132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Acer\Desktop\9 ступень женщины 1-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57422" y="142852"/>
            <a:ext cx="4658553" cy="6500833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857620" y="285728"/>
            <a:ext cx="356828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9 ступень- женщины</a:t>
            </a:r>
          </a:p>
          <a:p>
            <a:r>
              <a:rPr lang="ru-RU" b="1" dirty="0" smtClean="0"/>
              <a:t>50 – 54 г                             55-59 лет</a:t>
            </a:r>
            <a:endParaRPr lang="ru-RU" b="1" dirty="0"/>
          </a:p>
        </p:txBody>
      </p:sp>
      <p:pic>
        <p:nvPicPr>
          <p:cNvPr id="19457" name="Picture 1" descr="C:\Users\Acer\Desktop\9ст жен 1-9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928670"/>
            <a:ext cx="8270754" cy="5257836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3619126" y="1129170"/>
          <a:ext cx="1905747" cy="4599660"/>
        </p:xfrm>
        <a:graphic>
          <a:graphicData uri="http://schemas.openxmlformats.org/drawingml/2006/table">
            <a:tbl>
              <a:tblPr/>
              <a:tblGrid>
                <a:gridCol w="68488"/>
                <a:gridCol w="506213"/>
                <a:gridCol w="221841"/>
                <a:gridCol w="221841"/>
                <a:gridCol w="221841"/>
                <a:gridCol w="221841"/>
                <a:gridCol w="221841"/>
                <a:gridCol w="221841"/>
              </a:tblGrid>
              <a:tr h="183428">
                <a:tc rowSpan="2">
                  <a:txBody>
                    <a:bodyPr/>
                    <a:lstStyle/>
                    <a:p>
                      <a:pPr algn="ctr"/>
                      <a:r>
                        <a:rPr lang="ru-RU" sz="600" b="1"/>
                        <a:t>№</a:t>
                      </a:r>
                    </a:p>
                  </a:txBody>
                  <a:tcPr marL="5955" marR="5955" marT="5955" marB="5955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FBD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600" b="1"/>
                        <a:t>Упражнение</a:t>
                      </a:r>
                    </a:p>
                  </a:txBody>
                  <a:tcPr marL="5955" marR="5955" marT="5955" marB="5955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FBD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sz="600" b="1"/>
                        <a:t>ЖЕНЩИНЫ 50-54 года</a:t>
                      </a:r>
                    </a:p>
                  </a:txBody>
                  <a:tcPr marL="5955" marR="5955" marT="5955" marB="5955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FB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sz="600" b="1"/>
                        <a:t>ЖЕНЩИНЫ 55-59 лет</a:t>
                      </a:r>
                    </a:p>
                  </a:txBody>
                  <a:tcPr marL="5955" marR="5955" marT="5955" marB="5955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FB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4070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00" b="1"/>
                        <a:t>золотой</a:t>
                      </a:r>
                      <a:br>
                        <a:rPr lang="ru-RU" sz="600" b="1"/>
                      </a:br>
                      <a:r>
                        <a:rPr lang="ru-RU" sz="600" b="1"/>
                        <a:t>значок</a:t>
                      </a:r>
                    </a:p>
                  </a:txBody>
                  <a:tcPr marL="5955" marR="5955" marT="5955" marB="5955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FB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00" b="1"/>
                        <a:t>серебряный</a:t>
                      </a:r>
                      <a:br>
                        <a:rPr lang="ru-RU" sz="600" b="1"/>
                      </a:br>
                      <a:r>
                        <a:rPr lang="ru-RU" sz="600" b="1"/>
                        <a:t>значок</a:t>
                      </a:r>
                    </a:p>
                  </a:txBody>
                  <a:tcPr marL="5955" marR="5955" marT="5955" marB="5955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FB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00" b="1"/>
                        <a:t>бронзовый</a:t>
                      </a:r>
                      <a:br>
                        <a:rPr lang="ru-RU" sz="600" b="1"/>
                      </a:br>
                      <a:r>
                        <a:rPr lang="ru-RU" sz="600" b="1"/>
                        <a:t>значок</a:t>
                      </a:r>
                    </a:p>
                  </a:txBody>
                  <a:tcPr marL="5955" marR="5955" marT="5955" marB="5955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FB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00" b="1"/>
                        <a:t>золотой</a:t>
                      </a:r>
                      <a:br>
                        <a:rPr lang="ru-RU" sz="600" b="1"/>
                      </a:br>
                      <a:r>
                        <a:rPr lang="ru-RU" sz="600" b="1"/>
                        <a:t>значок</a:t>
                      </a:r>
                    </a:p>
                  </a:txBody>
                  <a:tcPr marL="5955" marR="5955" marT="5955" marB="5955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FB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00" b="1"/>
                        <a:t>серебряный</a:t>
                      </a:r>
                      <a:br>
                        <a:rPr lang="ru-RU" sz="600" b="1"/>
                      </a:br>
                      <a:r>
                        <a:rPr lang="ru-RU" sz="600" b="1"/>
                        <a:t>значок</a:t>
                      </a:r>
                    </a:p>
                  </a:txBody>
                  <a:tcPr marL="5955" marR="5955" marT="5955" marB="5955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FB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00" b="1"/>
                        <a:t>бронзовый</a:t>
                      </a:r>
                      <a:br>
                        <a:rPr lang="ru-RU" sz="600" b="1"/>
                      </a:br>
                      <a:r>
                        <a:rPr lang="ru-RU" sz="600" b="1"/>
                        <a:t>значок</a:t>
                      </a:r>
                    </a:p>
                  </a:txBody>
                  <a:tcPr marL="5955" marR="5955" marT="5955" marB="5955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FBD"/>
                    </a:solidFill>
                  </a:tcPr>
                </a:tc>
              </a:tr>
              <a:tr h="354945">
                <a:tc>
                  <a:txBody>
                    <a:bodyPr/>
                    <a:lstStyle/>
                    <a:p>
                      <a:pPr algn="ctr"/>
                      <a:r>
                        <a:rPr lang="ru-RU" sz="600" b="1">
                          <a:latin typeface="Verdana"/>
                        </a:rPr>
                        <a:t>4</a:t>
                      </a:r>
                      <a:endParaRPr lang="ru-RU" sz="600">
                        <a:latin typeface="Verdana"/>
                      </a:endParaRPr>
                    </a:p>
                  </a:txBody>
                  <a:tcPr marL="5955" marR="5955" marT="5955" marB="5955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FD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00">
                          <a:latin typeface="Verdana"/>
                        </a:rPr>
                        <a:t>Скандинавская ходьба на 3км (мин:сек)</a:t>
                      </a:r>
                    </a:p>
                  </a:txBody>
                  <a:tcPr marL="5955" marR="5955" marT="5955" marB="5955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FD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00">
                          <a:latin typeface="Verdana"/>
                        </a:rPr>
                        <a:t>28:00</a:t>
                      </a:r>
                    </a:p>
                  </a:txBody>
                  <a:tcPr marL="5955" marR="5955" marT="5955" marB="5955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FD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00">
                          <a:latin typeface="Verdana"/>
                        </a:rPr>
                        <a:t>30:00</a:t>
                      </a:r>
                    </a:p>
                  </a:txBody>
                  <a:tcPr marL="5955" marR="5955" marT="5955" marB="5955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FD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00">
                          <a:latin typeface="Verdana"/>
                        </a:rPr>
                        <a:t>31:00</a:t>
                      </a:r>
                    </a:p>
                  </a:txBody>
                  <a:tcPr marL="5955" marR="5955" marT="5955" marB="5955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FD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00">
                          <a:latin typeface="Verdana"/>
                        </a:rPr>
                        <a:t>29:00</a:t>
                      </a:r>
                    </a:p>
                  </a:txBody>
                  <a:tcPr marL="5955" marR="5955" marT="5955" marB="5955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FD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00">
                          <a:latin typeface="Verdana"/>
                        </a:rPr>
                        <a:t>31:00</a:t>
                      </a:r>
                    </a:p>
                  </a:txBody>
                  <a:tcPr marL="5955" marR="5955" marT="5955" marB="5955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FD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00">
                          <a:latin typeface="Verdana"/>
                        </a:rPr>
                        <a:t>32:00</a:t>
                      </a:r>
                    </a:p>
                  </a:txBody>
                  <a:tcPr marL="5955" marR="5955" marT="5955" marB="5955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FDF"/>
                    </a:solidFill>
                  </a:tcPr>
                </a:tc>
              </a:tr>
              <a:tr h="612220">
                <a:tc>
                  <a:txBody>
                    <a:bodyPr/>
                    <a:lstStyle/>
                    <a:p>
                      <a:pPr algn="ctr"/>
                      <a:r>
                        <a:rPr lang="ru-RU" sz="600" b="1">
                          <a:latin typeface="Verdana"/>
                        </a:rPr>
                        <a:t>5</a:t>
                      </a:r>
                      <a:endParaRPr lang="ru-RU" sz="600">
                        <a:latin typeface="Verdana"/>
                      </a:endParaRPr>
                    </a:p>
                  </a:txBody>
                  <a:tcPr marL="5955" marR="5955" marT="5955" marB="5955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FD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00">
                          <a:latin typeface="Verdana"/>
                        </a:rPr>
                        <a:t>Поднимание туловища из положения лёжа на спине (кол-во раз за 1 мин)</a:t>
                      </a:r>
                    </a:p>
                  </a:txBody>
                  <a:tcPr marL="5955" marR="5955" marT="5955" marB="5955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FD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00">
                          <a:latin typeface="Verdana"/>
                        </a:rPr>
                        <a:t>18</a:t>
                      </a:r>
                    </a:p>
                  </a:txBody>
                  <a:tcPr marL="5955" marR="5955" marT="5955" marB="5955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FD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00">
                          <a:latin typeface="Verdana"/>
                        </a:rPr>
                        <a:t>11</a:t>
                      </a:r>
                    </a:p>
                  </a:txBody>
                  <a:tcPr marL="5955" marR="5955" marT="5955" marB="5955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FD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00">
                          <a:latin typeface="Verdana"/>
                        </a:rPr>
                        <a:t>8</a:t>
                      </a:r>
                    </a:p>
                  </a:txBody>
                  <a:tcPr marL="5955" marR="5955" marT="5955" marB="5955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FD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00">
                          <a:latin typeface="Verdana"/>
                        </a:rPr>
                        <a:t>15</a:t>
                      </a:r>
                    </a:p>
                  </a:txBody>
                  <a:tcPr marL="5955" marR="5955" marT="5955" marB="5955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FD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00">
                          <a:latin typeface="Verdana"/>
                        </a:rPr>
                        <a:t>9</a:t>
                      </a:r>
                    </a:p>
                  </a:txBody>
                  <a:tcPr marL="5955" marR="5955" marT="5955" marB="5955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FD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00">
                          <a:latin typeface="Verdana"/>
                        </a:rPr>
                        <a:t>7</a:t>
                      </a:r>
                    </a:p>
                  </a:txBody>
                  <a:tcPr marL="5955" marR="5955" marT="5955" marB="5955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FDF"/>
                    </a:solidFill>
                  </a:tcPr>
                </a:tc>
              </a:tr>
              <a:tr h="269186">
                <a:tc>
                  <a:txBody>
                    <a:bodyPr/>
                    <a:lstStyle/>
                    <a:p>
                      <a:pPr algn="ctr"/>
                      <a:r>
                        <a:rPr lang="ru-RU" sz="600" b="1">
                          <a:latin typeface="Verdana"/>
                        </a:rPr>
                        <a:t>6.1</a:t>
                      </a:r>
                      <a:endParaRPr lang="ru-RU" sz="600">
                        <a:latin typeface="Verdana"/>
                      </a:endParaRPr>
                    </a:p>
                  </a:txBody>
                  <a:tcPr marL="5955" marR="5955" marT="5955" marB="5955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FD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00">
                          <a:latin typeface="Verdana"/>
                        </a:rPr>
                        <a:t>Бег на лыжах 2км (мин:сек)</a:t>
                      </a:r>
                    </a:p>
                  </a:txBody>
                  <a:tcPr marL="5955" marR="5955" marT="5955" marB="5955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FD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00">
                          <a:latin typeface="Verdana"/>
                        </a:rPr>
                        <a:t>22:00</a:t>
                      </a:r>
                    </a:p>
                  </a:txBody>
                  <a:tcPr marL="5955" marR="5955" marT="5955" marB="5955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FD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00">
                          <a:latin typeface="Verdana"/>
                        </a:rPr>
                        <a:t>25:20</a:t>
                      </a:r>
                    </a:p>
                  </a:txBody>
                  <a:tcPr marL="5955" marR="5955" marT="5955" marB="5955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FD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00">
                          <a:latin typeface="Verdana"/>
                        </a:rPr>
                        <a:t>26:20</a:t>
                      </a:r>
                    </a:p>
                  </a:txBody>
                  <a:tcPr marL="5955" marR="5955" marT="5955" marB="5955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FD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00">
                          <a:latin typeface="Verdana"/>
                        </a:rPr>
                        <a:t>23:40</a:t>
                      </a:r>
                    </a:p>
                  </a:txBody>
                  <a:tcPr marL="5955" marR="5955" marT="5955" marB="5955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FD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00">
                          <a:latin typeface="Verdana"/>
                        </a:rPr>
                        <a:t>26:00</a:t>
                      </a:r>
                    </a:p>
                  </a:txBody>
                  <a:tcPr marL="5955" marR="5955" marT="5955" marB="5955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FD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00">
                          <a:latin typeface="Verdana"/>
                        </a:rPr>
                        <a:t>27:00</a:t>
                      </a:r>
                    </a:p>
                  </a:txBody>
                  <a:tcPr marL="5955" marR="5955" marT="5955" marB="5955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FDF"/>
                    </a:solidFill>
                  </a:tcPr>
                </a:tc>
              </a:tr>
              <a:tr h="440703">
                <a:tc>
                  <a:txBody>
                    <a:bodyPr/>
                    <a:lstStyle/>
                    <a:p>
                      <a:pPr algn="ctr"/>
                      <a:r>
                        <a:rPr lang="ru-RU" sz="600" b="1">
                          <a:latin typeface="Verdana"/>
                        </a:rPr>
                        <a:t>6.2</a:t>
                      </a:r>
                      <a:endParaRPr lang="ru-RU" sz="600">
                        <a:latin typeface="Verdana"/>
                      </a:endParaRPr>
                    </a:p>
                  </a:txBody>
                  <a:tcPr marL="5955" marR="5955" marT="5955" marB="5955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FD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00">
                          <a:latin typeface="Verdana"/>
                        </a:rPr>
                        <a:t>или кросс на 2км по пересечённой местности (мин:сек)</a:t>
                      </a:r>
                    </a:p>
                  </a:txBody>
                  <a:tcPr marL="5955" marR="5955" marT="5955" marB="5955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FD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00">
                          <a:latin typeface="Verdana"/>
                        </a:rPr>
                        <a:t>15:30</a:t>
                      </a:r>
                    </a:p>
                  </a:txBody>
                  <a:tcPr marL="5955" marR="5955" marT="5955" marB="5955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FD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00">
                          <a:latin typeface="Verdana"/>
                        </a:rPr>
                        <a:t>18:00</a:t>
                      </a:r>
                    </a:p>
                  </a:txBody>
                  <a:tcPr marL="5955" marR="5955" marT="5955" marB="5955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FD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00">
                          <a:latin typeface="Verdana"/>
                        </a:rPr>
                        <a:t>19:00</a:t>
                      </a:r>
                    </a:p>
                  </a:txBody>
                  <a:tcPr marL="5955" marR="5955" marT="5955" marB="5955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FD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00">
                          <a:latin typeface="Verdana"/>
                        </a:rPr>
                        <a:t>16:30</a:t>
                      </a:r>
                    </a:p>
                  </a:txBody>
                  <a:tcPr marL="5955" marR="5955" marT="5955" marB="5955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FD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00">
                          <a:latin typeface="Verdana"/>
                        </a:rPr>
                        <a:t>20:00</a:t>
                      </a:r>
                    </a:p>
                  </a:txBody>
                  <a:tcPr marL="5955" marR="5955" marT="5955" marB="5955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FD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00">
                          <a:latin typeface="Verdana"/>
                        </a:rPr>
                        <a:t>21:00</a:t>
                      </a:r>
                    </a:p>
                  </a:txBody>
                  <a:tcPr marL="5955" marR="5955" marT="5955" marB="5955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FDF"/>
                    </a:solidFill>
                  </a:tcPr>
                </a:tc>
              </a:tr>
              <a:tr h="269186">
                <a:tc>
                  <a:txBody>
                    <a:bodyPr/>
                    <a:lstStyle/>
                    <a:p>
                      <a:pPr algn="ctr"/>
                      <a:r>
                        <a:rPr lang="ru-RU" sz="600" b="1">
                          <a:latin typeface="Verdana"/>
                        </a:rPr>
                        <a:t>7</a:t>
                      </a:r>
                      <a:endParaRPr lang="ru-RU" sz="600">
                        <a:latin typeface="Verdana"/>
                      </a:endParaRPr>
                    </a:p>
                  </a:txBody>
                  <a:tcPr marL="5955" marR="5955" marT="5955" marB="5955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FD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00">
                          <a:latin typeface="Verdana"/>
                        </a:rPr>
                        <a:t>Плавание на 50 метров (мин:сек)</a:t>
                      </a:r>
                    </a:p>
                  </a:txBody>
                  <a:tcPr marL="5955" marR="5955" marT="5955" marB="5955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FD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00">
                          <a:latin typeface="Verdana"/>
                        </a:rPr>
                        <a:t>1:25</a:t>
                      </a:r>
                    </a:p>
                  </a:txBody>
                  <a:tcPr marL="5955" marR="5955" marT="5955" marB="5955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FD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00">
                          <a:latin typeface="Verdana"/>
                        </a:rPr>
                        <a:t>1:35</a:t>
                      </a:r>
                    </a:p>
                  </a:txBody>
                  <a:tcPr marL="5955" marR="5955" marT="5955" marB="5955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FD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00">
                          <a:latin typeface="Verdana"/>
                        </a:rPr>
                        <a:t>1:45</a:t>
                      </a:r>
                    </a:p>
                  </a:txBody>
                  <a:tcPr marL="5955" marR="5955" marT="5955" marB="5955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FD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00">
                          <a:latin typeface="Verdana"/>
                        </a:rPr>
                        <a:t>1:30</a:t>
                      </a:r>
                    </a:p>
                  </a:txBody>
                  <a:tcPr marL="5955" marR="5955" marT="5955" marB="5955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FD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00">
                          <a:latin typeface="Verdana"/>
                        </a:rPr>
                        <a:t>1:40</a:t>
                      </a:r>
                    </a:p>
                  </a:txBody>
                  <a:tcPr marL="5955" marR="5955" marT="5955" marB="5955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FD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00">
                          <a:latin typeface="Verdana"/>
                        </a:rPr>
                        <a:t>1:50</a:t>
                      </a:r>
                    </a:p>
                  </a:txBody>
                  <a:tcPr marL="5955" marR="5955" marT="5955" marB="5955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FDF"/>
                    </a:solidFill>
                  </a:tcPr>
                </a:tc>
              </a:tr>
              <a:tr h="526462">
                <a:tc>
                  <a:txBody>
                    <a:bodyPr/>
                    <a:lstStyle/>
                    <a:p>
                      <a:pPr algn="ctr"/>
                      <a:r>
                        <a:rPr lang="ru-RU" sz="600" b="1">
                          <a:latin typeface="Verdana"/>
                        </a:rPr>
                        <a:t>8.1</a:t>
                      </a:r>
                      <a:endParaRPr lang="ru-RU" sz="600">
                        <a:latin typeface="Verdana"/>
                      </a:endParaRPr>
                    </a:p>
                  </a:txBody>
                  <a:tcPr marL="5955" marR="5955" marT="5955" marB="5955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FD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00">
                          <a:latin typeface="Verdana"/>
                        </a:rPr>
                        <a:t>Стрельба из пневматической винтовки, дистанция 10м (очки)</a:t>
                      </a:r>
                    </a:p>
                  </a:txBody>
                  <a:tcPr marL="5955" marR="5955" marT="5955" marB="5955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FD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00">
                          <a:latin typeface="Verdana"/>
                        </a:rPr>
                        <a:t>18</a:t>
                      </a:r>
                    </a:p>
                  </a:txBody>
                  <a:tcPr marL="5955" marR="5955" marT="5955" marB="5955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FD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00">
                          <a:latin typeface="Verdana"/>
                        </a:rPr>
                        <a:t>10</a:t>
                      </a:r>
                    </a:p>
                  </a:txBody>
                  <a:tcPr marL="5955" marR="5955" marT="5955" marB="5955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FD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00">
                          <a:latin typeface="Verdana"/>
                        </a:rPr>
                        <a:t>7</a:t>
                      </a:r>
                    </a:p>
                  </a:txBody>
                  <a:tcPr marL="5955" marR="5955" marT="5955" marB="5955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FD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00">
                          <a:latin typeface="Verdana"/>
                        </a:rPr>
                        <a:t>18</a:t>
                      </a:r>
                    </a:p>
                  </a:txBody>
                  <a:tcPr marL="5955" marR="5955" marT="5955" marB="5955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FD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00">
                          <a:latin typeface="Verdana"/>
                        </a:rPr>
                        <a:t>10</a:t>
                      </a:r>
                    </a:p>
                  </a:txBody>
                  <a:tcPr marL="5955" marR="5955" marT="5955" marB="5955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FD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00">
                          <a:latin typeface="Verdana"/>
                        </a:rPr>
                        <a:t>7</a:t>
                      </a:r>
                    </a:p>
                  </a:txBody>
                  <a:tcPr marL="5955" marR="5955" marT="5955" marB="5955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FDF"/>
                    </a:solidFill>
                  </a:tcPr>
                </a:tc>
              </a:tr>
              <a:tr h="526462">
                <a:tc>
                  <a:txBody>
                    <a:bodyPr/>
                    <a:lstStyle/>
                    <a:p>
                      <a:pPr algn="ctr"/>
                      <a:r>
                        <a:rPr lang="ru-RU" sz="600" b="1">
                          <a:latin typeface="Verdana"/>
                        </a:rPr>
                        <a:t>8.2</a:t>
                      </a:r>
                      <a:endParaRPr lang="ru-RU" sz="600">
                        <a:latin typeface="Verdana"/>
                      </a:endParaRPr>
                    </a:p>
                  </a:txBody>
                  <a:tcPr marL="5955" marR="5955" marT="5955" marB="5955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FD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00">
                          <a:latin typeface="Verdana"/>
                        </a:rPr>
                        <a:t>или стрельба из "электронного оружия", дистанция 10м (очки)</a:t>
                      </a:r>
                    </a:p>
                  </a:txBody>
                  <a:tcPr marL="5955" marR="5955" marT="5955" marB="5955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FD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00">
                          <a:latin typeface="Verdana"/>
                        </a:rPr>
                        <a:t>23</a:t>
                      </a:r>
                    </a:p>
                  </a:txBody>
                  <a:tcPr marL="5955" marR="5955" marT="5955" marB="5955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FD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00">
                          <a:latin typeface="Verdana"/>
                        </a:rPr>
                        <a:t>15</a:t>
                      </a:r>
                    </a:p>
                  </a:txBody>
                  <a:tcPr marL="5955" marR="5955" marT="5955" marB="5955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FD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00">
                          <a:latin typeface="Verdana"/>
                        </a:rPr>
                        <a:t>10</a:t>
                      </a:r>
                    </a:p>
                  </a:txBody>
                  <a:tcPr marL="5955" marR="5955" marT="5955" marB="5955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FD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00">
                          <a:latin typeface="Verdana"/>
                        </a:rPr>
                        <a:t>23</a:t>
                      </a:r>
                    </a:p>
                  </a:txBody>
                  <a:tcPr marL="5955" marR="5955" marT="5955" marB="5955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FD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00">
                          <a:latin typeface="Verdana"/>
                        </a:rPr>
                        <a:t>15</a:t>
                      </a:r>
                    </a:p>
                  </a:txBody>
                  <a:tcPr marL="5955" marR="5955" marT="5955" marB="5955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FD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00">
                          <a:latin typeface="Verdana"/>
                        </a:rPr>
                        <a:t>10</a:t>
                      </a:r>
                    </a:p>
                  </a:txBody>
                  <a:tcPr marL="5955" marR="5955" marT="5955" marB="5955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FDF"/>
                    </a:solidFill>
                  </a:tcPr>
                </a:tc>
              </a:tr>
              <a:tr h="440703">
                <a:tc>
                  <a:txBody>
                    <a:bodyPr/>
                    <a:lstStyle/>
                    <a:p>
                      <a:pPr algn="ctr"/>
                      <a:r>
                        <a:rPr lang="ru-RU" sz="600" b="1">
                          <a:latin typeface="Verdana"/>
                        </a:rPr>
                        <a:t>9</a:t>
                      </a:r>
                      <a:endParaRPr lang="ru-RU" sz="600">
                        <a:latin typeface="Verdana"/>
                      </a:endParaRPr>
                    </a:p>
                  </a:txBody>
                  <a:tcPr marL="5955" marR="5955" marT="5955" marB="5955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FD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00">
                          <a:latin typeface="Verdana"/>
                        </a:rPr>
                        <a:t>Туристический поход с проверкой туристских навыков</a:t>
                      </a:r>
                    </a:p>
                  </a:txBody>
                  <a:tcPr marL="5955" marR="5955" marT="5955" marB="5955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FDF"/>
                    </a:solidFill>
                  </a:tcPr>
                </a:tc>
                <a:tc gridSpan="6">
                  <a:txBody>
                    <a:bodyPr/>
                    <a:lstStyle/>
                    <a:p>
                      <a:pPr algn="ctr"/>
                      <a:r>
                        <a:rPr lang="ru-RU" sz="600">
                          <a:latin typeface="Verdana"/>
                        </a:rPr>
                        <a:t>дистанция не менее 5 км</a:t>
                      </a:r>
                    </a:p>
                  </a:txBody>
                  <a:tcPr marL="5955" marR="5955" marT="5955" marB="5955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FD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500034" y="500042"/>
          <a:ext cx="8358245" cy="5572164"/>
        </p:xfrm>
        <a:graphic>
          <a:graphicData uri="http://schemas.openxmlformats.org/drawingml/2006/table">
            <a:tbl>
              <a:tblPr/>
              <a:tblGrid>
                <a:gridCol w="2611949"/>
                <a:gridCol w="957716"/>
                <a:gridCol w="957716"/>
                <a:gridCol w="957716"/>
                <a:gridCol w="957716"/>
                <a:gridCol w="957716"/>
                <a:gridCol w="957716"/>
              </a:tblGrid>
              <a:tr h="684300">
                <a:tc rowSpan="2">
                  <a:txBody>
                    <a:bodyPr/>
                    <a:lstStyle/>
                    <a:p>
                      <a:pPr algn="ctr"/>
                      <a:r>
                        <a:rPr lang="ru-RU" sz="1500" b="1" dirty="0"/>
                        <a:t>Условие</a:t>
                      </a:r>
                    </a:p>
                  </a:txBody>
                  <a:tcPr marL="16204" marR="16204" marT="16204" marB="16204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FBD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sz="1500" b="1"/>
                        <a:t>ЖЕНЩИНЫ 50-54 года</a:t>
                      </a:r>
                    </a:p>
                  </a:txBody>
                  <a:tcPr marL="16204" marR="16204" marT="16204" marB="16204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FB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sz="1500" b="1"/>
                        <a:t>ЖЕНЩИНЫ 55-59 лет</a:t>
                      </a:r>
                    </a:p>
                  </a:txBody>
                  <a:tcPr marL="16204" marR="16204" marT="16204" marB="16204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FB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64410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1"/>
                        <a:t>золотой</a:t>
                      </a:r>
                      <a:br>
                        <a:rPr lang="ru-RU" sz="1500" b="1"/>
                      </a:br>
                      <a:r>
                        <a:rPr lang="ru-RU" sz="1500" b="1"/>
                        <a:t>значок</a:t>
                      </a:r>
                    </a:p>
                  </a:txBody>
                  <a:tcPr marL="16204" marR="16204" marT="16204" marB="16204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FB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1"/>
                        <a:t>серебряный</a:t>
                      </a:r>
                      <a:br>
                        <a:rPr lang="ru-RU" sz="1500" b="1"/>
                      </a:br>
                      <a:r>
                        <a:rPr lang="ru-RU" sz="1500" b="1"/>
                        <a:t>значок</a:t>
                      </a:r>
                    </a:p>
                  </a:txBody>
                  <a:tcPr marL="16204" marR="16204" marT="16204" marB="16204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FB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1"/>
                        <a:t>бронзовый</a:t>
                      </a:r>
                      <a:br>
                        <a:rPr lang="ru-RU" sz="1500" b="1"/>
                      </a:br>
                      <a:r>
                        <a:rPr lang="ru-RU" sz="1500" b="1"/>
                        <a:t>значок</a:t>
                      </a:r>
                    </a:p>
                  </a:txBody>
                  <a:tcPr marL="16204" marR="16204" marT="16204" marB="16204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FB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1"/>
                        <a:t>золотой</a:t>
                      </a:r>
                      <a:br>
                        <a:rPr lang="ru-RU" sz="1500" b="1"/>
                      </a:br>
                      <a:r>
                        <a:rPr lang="ru-RU" sz="1500" b="1"/>
                        <a:t>значок</a:t>
                      </a:r>
                    </a:p>
                  </a:txBody>
                  <a:tcPr marL="16204" marR="16204" marT="16204" marB="16204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FB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1"/>
                        <a:t>серебряный</a:t>
                      </a:r>
                      <a:br>
                        <a:rPr lang="ru-RU" sz="1500" b="1"/>
                      </a:br>
                      <a:r>
                        <a:rPr lang="ru-RU" sz="1500" b="1"/>
                        <a:t>значок</a:t>
                      </a:r>
                    </a:p>
                  </a:txBody>
                  <a:tcPr marL="16204" marR="16204" marT="16204" marB="16204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FB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1"/>
                        <a:t>бронзовый</a:t>
                      </a:r>
                      <a:br>
                        <a:rPr lang="ru-RU" sz="1500" b="1"/>
                      </a:br>
                      <a:r>
                        <a:rPr lang="ru-RU" sz="1500" b="1"/>
                        <a:t>значок</a:t>
                      </a:r>
                    </a:p>
                  </a:txBody>
                  <a:tcPr marL="16204" marR="16204" marT="16204" marB="16204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FBD"/>
                    </a:solidFill>
                  </a:tcPr>
                </a:tc>
              </a:tr>
              <a:tr h="3243764">
                <a:tc>
                  <a:txBody>
                    <a:bodyPr/>
                    <a:lstStyle/>
                    <a:p>
                      <a:pPr algn="ctr"/>
                      <a:r>
                        <a:rPr lang="ru-RU" sz="1500">
                          <a:latin typeface="Verdana"/>
                        </a:rPr>
                        <a:t>Количество испытаний (тестов), которые необходимо выполнить для получения золотого знака отличия ВФСК "ГТО"</a:t>
                      </a:r>
                    </a:p>
                  </a:txBody>
                  <a:tcPr marL="16204" marR="16204" marT="16204" marB="16204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FD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>
                          <a:latin typeface="Verdana"/>
                        </a:rPr>
                        <a:t>7</a:t>
                      </a:r>
                    </a:p>
                  </a:txBody>
                  <a:tcPr marL="16204" marR="16204" marT="16204" marB="16204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FD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>
                          <a:latin typeface="Verdana"/>
                        </a:rPr>
                        <a:t>5</a:t>
                      </a:r>
                    </a:p>
                  </a:txBody>
                  <a:tcPr marL="16204" marR="16204" marT="16204" marB="16204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FD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>
                          <a:latin typeface="Verdana"/>
                        </a:rPr>
                        <a:t>5</a:t>
                      </a:r>
                    </a:p>
                  </a:txBody>
                  <a:tcPr marL="16204" marR="16204" marT="16204" marB="16204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FD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>
                          <a:latin typeface="Verdana"/>
                        </a:rPr>
                        <a:t>7</a:t>
                      </a:r>
                    </a:p>
                  </a:txBody>
                  <a:tcPr marL="16204" marR="16204" marT="16204" marB="16204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FD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>
                          <a:latin typeface="Verdana"/>
                        </a:rPr>
                        <a:t>5</a:t>
                      </a:r>
                    </a:p>
                  </a:txBody>
                  <a:tcPr marL="16204" marR="16204" marT="16204" marB="16204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FD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>
                          <a:latin typeface="Verdana"/>
                        </a:rPr>
                        <a:t>5</a:t>
                      </a:r>
                    </a:p>
                  </a:txBody>
                  <a:tcPr marL="16204" marR="16204" marT="16204" marB="16204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FDF"/>
                    </a:solidFill>
                  </a:tcPr>
                </a:tc>
              </a:tr>
            </a:tbl>
          </a:graphicData>
        </a:graphic>
      </p:graphicFrame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solidFill>
            <a:srgbClr val="EDFFD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9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ИСПЫТАНИЯ (ТЕСТЫ) НА ВЫБОР:</a:t>
            </a:r>
            <a:endParaRPr kumimoji="0" lang="ru-RU" sz="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9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УСЛОВИЕ ПОЛУЧЕНИЯ ЗНАЧКА ГТО:</a:t>
            </a:r>
            <a:endParaRPr kumimoji="0" lang="ru-RU" sz="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Users\Acer\Desktop\IMG_20191009_13233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71670" y="142851"/>
            <a:ext cx="4929222" cy="6572295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s://sun9-12.userapi.com/c858036/v858036552/b710c/cOxDheuXD6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5984" y="285728"/>
            <a:ext cx="4750627" cy="6334169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428604"/>
            <a:ext cx="8929718" cy="653210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/>
              <a:t>Результаты медосмотра школьников  2018-2019 </a:t>
            </a:r>
            <a:r>
              <a:rPr lang="ru-RU" sz="2800" b="1" dirty="0" err="1" smtClean="0"/>
              <a:t>уч.г</a:t>
            </a:r>
            <a:r>
              <a:rPr lang="ru-RU" sz="2800" b="1" dirty="0" smtClean="0"/>
              <a:t>.</a:t>
            </a:r>
            <a:endParaRPr lang="ru-RU" sz="2800" b="1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935163"/>
          <a:ext cx="8229600" cy="3422664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2057400"/>
                <a:gridCol w="2057400"/>
                <a:gridCol w="2057400"/>
                <a:gridCol w="2057400"/>
              </a:tblGrid>
              <a:tr h="1140888">
                <a:tc>
                  <a:txBody>
                    <a:bodyPr/>
                    <a:lstStyle/>
                    <a:p>
                      <a:r>
                        <a:rPr lang="ru-RU" sz="3200" dirty="0" smtClean="0"/>
                        <a:t>Класс 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dirty="0" smtClean="0"/>
                        <a:t>1 группа здоровья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dirty="0" smtClean="0"/>
                        <a:t>2 группа</a:t>
                      </a:r>
                    </a:p>
                    <a:p>
                      <a:r>
                        <a:rPr lang="ru-RU" sz="3200" dirty="0" smtClean="0"/>
                        <a:t>здоровья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dirty="0" smtClean="0"/>
                        <a:t>3 группа</a:t>
                      </a:r>
                    </a:p>
                    <a:p>
                      <a:r>
                        <a:rPr lang="ru-RU" sz="3200" dirty="0" smtClean="0"/>
                        <a:t>здоровья</a:t>
                      </a:r>
                      <a:endParaRPr lang="ru-RU" sz="3200" dirty="0"/>
                    </a:p>
                  </a:txBody>
                  <a:tcPr/>
                </a:tc>
              </a:tr>
              <a:tr h="1140888"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/>
                        <a:t>9 класс</a:t>
                      </a:r>
                      <a:endParaRPr lang="ru-RU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/>
                        <a:t>0</a:t>
                      </a:r>
                      <a:endParaRPr lang="ru-RU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/>
                        <a:t>7</a:t>
                      </a:r>
                      <a:endParaRPr lang="ru-RU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/>
                        <a:t>3</a:t>
                      </a:r>
                      <a:endParaRPr lang="ru-RU" sz="4000" dirty="0"/>
                    </a:p>
                  </a:txBody>
                  <a:tcPr/>
                </a:tc>
              </a:tr>
              <a:tr h="1140888"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/>
                        <a:t>10 класс</a:t>
                      </a:r>
                      <a:endParaRPr lang="ru-RU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/>
                        <a:t>1</a:t>
                      </a:r>
                      <a:endParaRPr lang="ru-RU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/>
                        <a:t>8</a:t>
                      </a:r>
                      <a:endParaRPr lang="ru-RU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/>
                        <a:t>2</a:t>
                      </a:r>
                      <a:endParaRPr lang="ru-RU" sz="40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s://sun9-37.userapi.com/c854328/v854328552/12d99b/ZDIjvpw0eTw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0"/>
            <a:ext cx="7686675" cy="5762625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 descr="https://sun9-42.userapi.com/c850520/v850520552/1ecb42/QAzrjicZ-ho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571480"/>
            <a:ext cx="7686675" cy="5762625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 descr="https://sun9-26.userapi.com/c854020/v854020552/1319ef/_qUCu9M8vJc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4480" y="-1143032"/>
            <a:ext cx="5762625" cy="7686676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 descr="https://sun9-33.userapi.com/c854120/v854120552/131e6d/NyKWbq844j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500042"/>
            <a:ext cx="4263047" cy="5686412"/>
          </a:xfrm>
          <a:prstGeom prst="rect">
            <a:avLst/>
          </a:prstGeom>
          <a:noFill/>
        </p:spPr>
      </p:pic>
      <p:pic>
        <p:nvPicPr>
          <p:cNvPr id="45060" name="Picture 4" descr="https://sun9-16.userapi.com/c851332/v851332552/1ee610/Lk7dWBfVm8w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8" y="2000240"/>
            <a:ext cx="4321253" cy="3239601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s://sun9-54.userapi.com/c858024/v858024552/b5d34/Jb-K1iWRYRc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5206" y="353586"/>
            <a:ext cx="7977322" cy="598052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s://sun9-64.userapi.com/c856128/v856128552/12f167/ePqOqVKQSQo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571480"/>
            <a:ext cx="7686675" cy="5762625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cer\Desktop\5-9кл. Клас.рук - копия\МОЁ клас рук-во\7 класс (2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cer\Desktop\плавание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1924" y="214290"/>
            <a:ext cx="8858280" cy="664371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 descr="https://sun9-42.userapi.com/c851228/v851228552/1f10db/QGr7d4c42w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09" y="285728"/>
            <a:ext cx="4691498" cy="6257916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Acer\Desktop\5-9кл. Клас.рук - копия\8кл. Клас.рук\Фото 8кл 2017-2018г\SL37774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196406"/>
            <a:ext cx="8501122" cy="6375842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14282" y="0"/>
            <a:ext cx="8929718" cy="637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1" i="1" u="sng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Факторы, говорящие сами за себя: </a:t>
            </a:r>
            <a:endParaRPr kumimoji="0" lang="ru-RU" sz="800" b="1" i="1" u="sng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* Минимальная норма количества шагов за день для человека - 10,000 шагов. Современный человек с натяжкой делает половину.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* В 13 лет повышение давления до 130/80 - распространенное явление.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* Если родители имеют избыточный вес, 60-80% детей имеют его тоже.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*Для того чтобы сохранить баланс двигательной активности, школьник должен ежедневно делать 23-30 тысяч шагов.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*51% детей вообще не бывают на улице по возвращению из школы.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*73% школьников не устраивают перерывов между приготовлением уроков 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* 30-40% детей имеют избыточный вес.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* По мнению медиков - специалистов, возраст от одного года до 15 лет гораздо важнее для сохранения будущего здоровья, чем от 15 лет до 60.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* У людей, не занимающихся спортом, частота пульса на 20% выше. Это приводит к быстрому изнашиванию сердца.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*По статистике медиков, на 100 родившихся детей у 20 с течением времени развивается плоскостопие, связанное чаще всего со слабостью.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med">
    <p:fade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57158" y="357166"/>
            <a:ext cx="8643998" cy="6063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Helvetica"/>
                <a:ea typeface="Calibri" pitchFamily="34" charset="0"/>
                <a:cs typeface="Times New Roman" pitchFamily="18" charset="0"/>
              </a:rPr>
              <a:t>Зачем сдавать нормы ГТО?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Helvetica"/>
              <a:ea typeface="Calibri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rgbClr val="303030"/>
                </a:solidFill>
                <a:effectLst/>
                <a:latin typeface="Helvetica"/>
                <a:ea typeface="Calibri" pitchFamily="34" charset="0"/>
                <a:cs typeface="Arial" pitchFamily="34" charset="0"/>
              </a:rPr>
              <a:t>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303030"/>
                </a:solidFill>
                <a:effectLst/>
                <a:latin typeface="Helvetica"/>
                <a:ea typeface="Calibri" pitchFamily="34" charset="0"/>
                <a:cs typeface="Arial" pitchFamily="34" charset="0"/>
              </a:rPr>
              <a:t>Быть подтянутым, крепким и спортивным –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303030"/>
                </a:solidFill>
                <a:effectLst/>
                <a:latin typeface="Helvetica"/>
                <a:ea typeface="Calibri" pitchFamily="34" charset="0"/>
                <a:cs typeface="Arial" pitchFamily="34" charset="0"/>
              </a:rPr>
              <a:t>модно и здорово!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303030"/>
                </a:solidFill>
                <a:effectLst/>
                <a:latin typeface="Helvetica"/>
                <a:ea typeface="Calibri" pitchFamily="34" charset="0"/>
                <a:cs typeface="Arial" pitchFamily="34" charset="0"/>
              </a:rPr>
              <a:t>   С этим согласится каждый, но далеко не каждый сможет сдать нормативы без правильной и систематической подготовки.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303030"/>
                </a:solidFill>
                <a:effectLst/>
                <a:latin typeface="Helvetica"/>
                <a:ea typeface="Calibri" pitchFamily="34" charset="0"/>
                <a:cs typeface="Arial" pitchFamily="34" charset="0"/>
              </a:rPr>
              <a:t>   И мотивация к успеху у каждого своя: для самых маленьких участников 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rgbClr val="303030"/>
                </a:solidFill>
                <a:effectLst/>
                <a:latin typeface="Helvetica"/>
                <a:ea typeface="Calibri" pitchFamily="34" charset="0"/>
                <a:cs typeface="Arial" pitchFamily="34" charset="0"/>
              </a:rPr>
              <a:t>– возможность бесплатно отдохнуть в Артеке; для выпускников школ – дополнительные баллы к ЕГЭ; для студентов – возможность получать повышенную академическую стипендию; для людей среднего возраста – красивое и здоровое тело; для пожилых людей – шанс доказать самому себе и окружающим, что возможности человека безграничны и даже в преклонном возрасте жизнь может и должна быть активной и разноплановой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</a:p>
        </p:txBody>
      </p:sp>
    </p:spTree>
  </p:cSld>
  <p:clrMapOvr>
    <a:masterClrMapping/>
  </p:clrMapOvr>
  <p:transition spd="med">
    <p:fade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95536" y="476672"/>
            <a:ext cx="8183880" cy="105156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Bookman Old Style" pitchFamily="18" charset="0"/>
                <a:ea typeface="Batang" pitchFamily="18" charset="-127"/>
              </a:rPr>
              <a:t>Викторина о спорте.</a:t>
            </a:r>
            <a:r>
              <a:rPr lang="ru-RU" dirty="0" smtClean="0">
                <a:solidFill>
                  <a:srgbClr val="FF0000"/>
                </a:solidFill>
                <a:latin typeface="Bookman Old Style" pitchFamily="18" charset="0"/>
                <a:ea typeface="Batang" pitchFamily="18" charset="-127"/>
              </a:rPr>
              <a:t/>
            </a:r>
            <a:br>
              <a:rPr lang="ru-RU" dirty="0" smtClean="0">
                <a:solidFill>
                  <a:srgbClr val="FF0000"/>
                </a:solidFill>
                <a:latin typeface="Bookman Old Style" pitchFamily="18" charset="0"/>
                <a:ea typeface="Batang" pitchFamily="18" charset="-127"/>
              </a:rPr>
            </a:b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607224" y="357166"/>
            <a:ext cx="5250660" cy="571504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7" name="Текст 6"/>
          <p:cNvSpPr>
            <a:spLocks noGrp="1"/>
          </p:cNvSpPr>
          <p:nvPr>
            <p:ph type="body" sz="half" idx="3"/>
          </p:nvPr>
        </p:nvSpPr>
        <p:spPr>
          <a:xfrm>
            <a:off x="6500825" y="579438"/>
            <a:ext cx="2083263" cy="492108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sz="quarter" idx="2"/>
          </p:nvPr>
        </p:nvSpPr>
        <p:spPr>
          <a:xfrm>
            <a:off x="8143900" y="428604"/>
            <a:ext cx="785818" cy="3714776"/>
          </a:xfrm>
        </p:spPr>
        <p:txBody>
          <a:bodyPr/>
          <a:lstStyle/>
          <a:p>
            <a:pPr>
              <a:buNone/>
            </a:pPr>
            <a:endParaRPr lang="ru-RU" dirty="0"/>
          </a:p>
        </p:txBody>
      </p:sp>
      <p:sp>
        <p:nvSpPr>
          <p:cNvPr id="8" name="Объект 7"/>
          <p:cNvSpPr>
            <a:spLocks noGrp="1"/>
          </p:cNvSpPr>
          <p:nvPr>
            <p:ph sz="quarter" idx="4"/>
          </p:nvPr>
        </p:nvSpPr>
        <p:spPr>
          <a:xfrm>
            <a:off x="5508104" y="1282889"/>
            <a:ext cx="3135862" cy="5575111"/>
          </a:xfrm>
        </p:spPr>
        <p:txBody>
          <a:bodyPr>
            <a:normAutofit fontScale="70000" lnSpcReduction="20000"/>
          </a:bodyPr>
          <a:lstStyle/>
          <a:p>
            <a:pPr indent="-252000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Гонка</a:t>
            </a:r>
          </a:p>
          <a:p>
            <a:pPr indent="-252000"/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indent="-252000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Биатлон</a:t>
            </a:r>
          </a:p>
          <a:p>
            <a:pPr indent="-252000"/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indent="-252000"/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indent="-252000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4 года</a:t>
            </a:r>
          </a:p>
          <a:p>
            <a:pPr indent="-252000"/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indent="-252000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Газон</a:t>
            </a:r>
          </a:p>
          <a:p>
            <a:pPr indent="-252000"/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indent="-252000"/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indent="-252000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Баскетбольный</a:t>
            </a:r>
          </a:p>
          <a:p>
            <a:pPr indent="-252000"/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indent="-252000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3</a:t>
            </a:r>
          </a:p>
          <a:p>
            <a:pPr indent="-252000"/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indent="-252000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Удаление</a:t>
            </a:r>
          </a:p>
          <a:p>
            <a:pPr indent="-252000"/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indent="-252000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Бита</a:t>
            </a:r>
          </a:p>
          <a:p>
            <a:pPr indent="-252000"/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indent="-252000"/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indent="-252000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Девиз Олимпийских      игр</a:t>
            </a:r>
          </a:p>
          <a:p>
            <a:pPr indent="-252000"/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indent="-252000"/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indent="-252000"/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indent="-252000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Рекорд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00034" y="1285860"/>
            <a:ext cx="4500594" cy="54267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1.Как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называются соревнования велосипедистов и лыжников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?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 Как называются соревнования, куда входят лыжные гонки со стрельбой на огневом рубеже? 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 Через сколько лет проводятся чемпионаты мира по футболу? 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4. Как называется покров футбольного поля? 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5. Какой мяч тяжелее: футбольный, волейбольный, гандбольный или баскетбольный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6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 Сколько человек входит в состав судейской коллегии? 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 Наказание в спортивных играх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8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 Палка для игры в городки. 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 Чем являются слова "Быстрее, выше, сильнее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?"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  10. Что стремится установить спортсмен? </a:t>
            </a:r>
          </a:p>
        </p:txBody>
      </p:sp>
    </p:spTree>
    <p:extLst>
      <p:ext uri="{BB962C8B-B14F-4D97-AF65-F5344CB8AC3E}">
        <p14:creationId xmlns="" xmlns:p14="http://schemas.microsoft.com/office/powerpoint/2010/main" val="3687225097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8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8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8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3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8">
                                            <p:txEl>
                                              <p:pRg st="23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8">
                                            <p:txEl>
                                              <p:pRg st="23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5357826"/>
            <a:ext cx="8286808" cy="500066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332656"/>
            <a:ext cx="5043494" cy="2453402"/>
          </a:xfrm>
        </p:spPr>
        <p:txBody>
          <a:bodyPr>
            <a:noAutofit/>
          </a:bodyPr>
          <a:lstStyle/>
          <a:p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1.Как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часто проводятся Олимпийские игры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12.Назовите  5 спортивных терминов, начинающихся с буквы «С» ? 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13.Что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означает переплетение разноцветных колец в эмблеме олимпийских 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игр?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14.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Страна зимних олимпийских игр 2014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?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endParaRPr lang="ru-RU" sz="2000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36096" y="332656"/>
            <a:ext cx="3279308" cy="1953336"/>
          </a:xfrm>
        </p:spPr>
        <p:txBody>
          <a:bodyPr>
            <a:normAutofit fontScale="92500" lnSpcReduction="10000"/>
          </a:bodyPr>
          <a:lstStyle/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1 раз в четыре года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Стадион, сетка, секундомер, спартакиада, спринт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Символ дружбы пяти континентов</a:t>
            </a:r>
          </a:p>
          <a:p>
            <a:endParaRPr lang="ru-RU" sz="18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Россия 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 descr="http://gifportal.ru/data/smiles/sporta-1299.gif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6505" y="2571743"/>
            <a:ext cx="4224321" cy="341375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371178420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117727" y="620688"/>
            <a:ext cx="7010252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Желаем всем </a:t>
            </a:r>
          </a:p>
          <a:p>
            <a:pPr algn="ctr"/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новых рекордов </a:t>
            </a:r>
          </a:p>
          <a:p>
            <a:pPr algn="ctr"/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и здоровья!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4" name="Рисунок 3" descr="гтонов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771800" y="2996952"/>
            <a:ext cx="3420951" cy="338363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960366681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0" y="991743"/>
          <a:ext cx="9144000" cy="6008572"/>
        </p:xfrm>
        <a:graphic>
          <a:graphicData uri="http://schemas.openxmlformats.org/drawingml/2006/table">
            <a:tbl>
              <a:tblPr/>
              <a:tblGrid>
                <a:gridCol w="650489"/>
                <a:gridCol w="5095500"/>
                <a:gridCol w="1675392"/>
                <a:gridCol w="1722619"/>
              </a:tblGrid>
              <a:tr h="264603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i="1" dirty="0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№</a:t>
                      </a:r>
                      <a:endParaRPr lang="ru-RU" sz="1600" b="1" i="1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217" marR="552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i="1" dirty="0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Вопросы</a:t>
                      </a:r>
                      <a:endParaRPr lang="ru-RU" sz="1600" b="1" i="1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217" marR="552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Ответы</a:t>
                      </a:r>
                      <a:endParaRPr lang="ru-RU" sz="1600" b="1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217" marR="552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6460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9 </a:t>
                      </a:r>
                      <a:r>
                        <a:rPr lang="ru-RU" sz="1600" b="1" dirty="0" err="1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кл</a:t>
                      </a:r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.</a:t>
                      </a:r>
                      <a:endParaRPr lang="ru-RU" sz="1600" b="1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217" marR="552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 </a:t>
                      </a:r>
                      <a:r>
                        <a:rPr lang="ru-RU" sz="1600" b="1" dirty="0" err="1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кл</a:t>
                      </a:r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.</a:t>
                      </a:r>
                      <a:endParaRPr lang="ru-RU" sz="1600" b="1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217" marR="552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622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1.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217" marR="552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Есть ли у вас дома гантели или гири?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217" marR="552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latin typeface="Times New Roman"/>
                          <a:ea typeface="Calibri"/>
                          <a:cs typeface="Times New Roman"/>
                        </a:rPr>
                        <a:t>ДА-0, НЕТ-6</a:t>
                      </a:r>
                      <a:endParaRPr lang="ru-RU" sz="1600" b="1" dirty="0" smtClean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5217" marR="552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ДА-5, НЕТ-2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217" marR="552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225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2.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217" marR="552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Тренируешься ли ты с ними?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217" marR="552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baseline="0" dirty="0" smtClean="0">
                          <a:latin typeface="Times New Roman"/>
                          <a:ea typeface="Calibri"/>
                          <a:cs typeface="Times New Roman"/>
                        </a:rPr>
                        <a:t>    _________</a:t>
                      </a:r>
                      <a:endParaRPr lang="ru-RU" sz="16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5217" marR="552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ДА-3, ИНОГДА – 1 НЕТ-3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217" marR="552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920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3.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217" marR="552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Есть ли у вас дома высокая перекладина (турник)?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217" marR="552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latin typeface="Times New Roman"/>
                          <a:ea typeface="Calibri"/>
                          <a:cs typeface="Times New Roman"/>
                        </a:rPr>
                        <a:t>ДА-4,</a:t>
                      </a:r>
                      <a:r>
                        <a:rPr lang="ru-RU" sz="1600" b="1" baseline="0" dirty="0" smtClean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600" b="1" dirty="0" smtClean="0">
                          <a:latin typeface="Times New Roman"/>
                          <a:ea typeface="Calibri"/>
                          <a:cs typeface="Times New Roman"/>
                        </a:rPr>
                        <a:t> НЕТ-2</a:t>
                      </a:r>
                      <a:endParaRPr lang="ru-RU" sz="1600" b="1" dirty="0" smtClean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5217" marR="552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ДА-7, НЕТ-0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217" marR="552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214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4.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217" marR="552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Подтягиваешься ли ты на ней?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217" marR="552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latin typeface="Times New Roman"/>
                          <a:ea typeface="Calibri"/>
                          <a:cs typeface="Times New Roman"/>
                        </a:rPr>
                        <a:t>ДА-5, НЕТ-1</a:t>
                      </a:r>
                      <a:endParaRPr lang="ru-RU" sz="1600" b="1" dirty="0" smtClean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5217" marR="552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ДА-3, НЕТ-4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217" marR="552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025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5.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217" marR="552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Нравятся ли вам уроки физкультуры?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217" marR="552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/>
                          <a:ea typeface="Calibri"/>
                          <a:cs typeface="Times New Roman"/>
                        </a:rPr>
                        <a:t>ДА-9</a:t>
                      </a:r>
                      <a:endParaRPr lang="ru-RU" sz="16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5217" marR="552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ДА-9, ДА-НЕТ- 1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217" marR="552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9728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6.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217" marR="552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Какой раздел программы по физкультуре вам больше нравится?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217" marR="552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/>
                          <a:ea typeface="Calibri"/>
                          <a:cs typeface="Times New Roman"/>
                        </a:rPr>
                        <a:t>Лыжная подготовка, баскетбол, гимнастика, волейбол, лёгкая атлетика</a:t>
                      </a:r>
                      <a:endParaRPr lang="ru-RU" sz="16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5217" marR="552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319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7.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217" marR="552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Занимаешься ли ты в спортивной секции?</a:t>
                      </a: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5217" marR="552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ИНОГДА</a:t>
                      </a:r>
                      <a:r>
                        <a:rPr lang="ru-RU" sz="1600" b="1" baseline="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-1</a:t>
                      </a:r>
                      <a:endParaRPr lang="ru-RU" sz="1600" b="1" dirty="0" smtClean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5217" marR="552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latin typeface="Times New Roman"/>
                          <a:ea typeface="Calibri"/>
                          <a:cs typeface="Times New Roman"/>
                        </a:rPr>
                        <a:t>ДА-2+1, НЕТ-7</a:t>
                      </a:r>
                      <a:endParaRPr lang="ru-RU" sz="1600" b="1" dirty="0" smtClean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5217" marR="552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380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8.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217" marR="552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А каким видом спорта, не входящим в программу физкультуры, вы ещё интересуетесь?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217" marR="552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/>
                          <a:ea typeface="Calibri"/>
                          <a:cs typeface="Times New Roman"/>
                        </a:rPr>
                        <a:t>Плавание, футбол,  борьба, хоккей, фигурное</a:t>
                      </a:r>
                      <a:r>
                        <a:rPr lang="ru-RU" sz="1600" b="1" baseline="0" dirty="0" smtClean="0">
                          <a:latin typeface="Times New Roman"/>
                          <a:ea typeface="Calibri"/>
                          <a:cs typeface="Times New Roman"/>
                        </a:rPr>
                        <a:t> катание, биатлон, </a:t>
                      </a:r>
                      <a:r>
                        <a:rPr lang="ru-RU" sz="1600" b="1" baseline="0" dirty="0" err="1" smtClean="0">
                          <a:latin typeface="Times New Roman"/>
                          <a:ea typeface="Calibri"/>
                          <a:cs typeface="Times New Roman"/>
                        </a:rPr>
                        <a:t>киберспорт</a:t>
                      </a:r>
                      <a:endParaRPr lang="ru-RU" sz="16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5217" marR="552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24421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9</a:t>
                      </a:r>
                      <a:endParaRPr lang="ru-RU" dirty="0"/>
                    </a:p>
                  </a:txBody>
                  <a:tcPr marL="55217" marR="552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Какую физическую работу выполняете дома?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217" marR="552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/>
                          <a:ea typeface="Calibri"/>
                          <a:cs typeface="Times New Roman"/>
                        </a:rPr>
                        <a:t>Уборка по дому, уборка снега, колка дров, уход за скотиной</a:t>
                      </a:r>
                      <a:endParaRPr lang="ru-RU" sz="16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5217" marR="552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357158" y="0"/>
            <a:ext cx="8429684" cy="1231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Результаты анкетирования обучающихся </a:t>
            </a:r>
            <a:r>
              <a:rPr lang="ru-RU" sz="2000" dirty="0" smtClean="0"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9 и 10 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кл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( 9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кл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- 6 мал. и 3 дев. / 10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кл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. – 7 мал. и 3 дев.)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57158" y="188640"/>
            <a:ext cx="8429684" cy="631219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53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53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3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53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3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53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3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53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3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53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3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53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3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53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3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53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3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53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9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Всероссийский </a:t>
            </a:r>
            <a:br>
              <a:rPr lang="ru-RU" sz="49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9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физкультурно-спортивный комплекс </a:t>
            </a:r>
            <a:br>
              <a:rPr lang="ru-RU" sz="49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9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49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Готов к труду и обороне» </a:t>
            </a:r>
            <a:r>
              <a:rPr lang="ru-RU" sz="4900" dirty="0"/>
              <a:t/>
            </a:r>
            <a:br>
              <a:rPr lang="ru-RU" sz="4900" dirty="0"/>
            </a:br>
            <a:r>
              <a:rPr lang="ru-RU" sz="49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ВФСК</a:t>
            </a:r>
            <a:r>
              <a:rPr lang="ru-RU" sz="4900" dirty="0" smtClean="0"/>
              <a:t> </a:t>
            </a:r>
            <a:r>
              <a:rPr lang="ru-RU" sz="49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49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Batang" pitchFamily="18" charset="-127"/>
                <a:cs typeface="Times New Roman" panose="02020603050405020304" pitchFamily="18" charset="0"/>
              </a:rPr>
              <a:t>ГТО»</a:t>
            </a:r>
            <a:r>
              <a:rPr lang="ru-RU" sz="4900" b="1" dirty="0" smtClean="0">
                <a:solidFill>
                  <a:srgbClr val="FF0000"/>
                </a:solidFill>
                <a:latin typeface="Batang" pitchFamily="18" charset="-127"/>
                <a:ea typeface="Batang" pitchFamily="18" charset="-127"/>
              </a:rPr>
              <a:t/>
            </a:r>
            <a:br>
              <a:rPr lang="ru-RU" sz="4900" b="1" dirty="0" smtClean="0">
                <a:solidFill>
                  <a:srgbClr val="FF0000"/>
                </a:solidFill>
                <a:latin typeface="Batang" pitchFamily="18" charset="-127"/>
                <a:ea typeface="Batang" pitchFamily="18" charset="-127"/>
              </a:rPr>
            </a:br>
            <a:r>
              <a:rPr lang="ru-RU" sz="4000" b="1" dirty="0" smtClean="0">
                <a:solidFill>
                  <a:srgbClr val="FF0000"/>
                </a:solidFill>
                <a:latin typeface="Batang" pitchFamily="18" charset="-127"/>
                <a:ea typeface="Batang" pitchFamily="18" charset="-127"/>
              </a:rPr>
              <a:t/>
            </a:r>
            <a:br>
              <a:rPr lang="ru-RU" sz="4000" b="1" dirty="0" smtClean="0">
                <a:solidFill>
                  <a:srgbClr val="FF0000"/>
                </a:solidFill>
                <a:latin typeface="Batang" pitchFamily="18" charset="-127"/>
                <a:ea typeface="Batang" pitchFamily="18" charset="-127"/>
              </a:rPr>
            </a:br>
            <a:r>
              <a:rPr lang="ru-RU" sz="4000" b="1" dirty="0">
                <a:solidFill>
                  <a:srgbClr val="FF0000"/>
                </a:solidFill>
                <a:latin typeface="Batang" pitchFamily="18" charset="-127"/>
                <a:ea typeface="Batang" pitchFamily="18" charset="-127"/>
              </a:rPr>
              <a:t/>
            </a:r>
            <a:br>
              <a:rPr lang="ru-RU" sz="4000" b="1" dirty="0">
                <a:solidFill>
                  <a:srgbClr val="FF0000"/>
                </a:solidFill>
                <a:latin typeface="Batang" pitchFamily="18" charset="-127"/>
                <a:ea typeface="Batang" pitchFamily="18" charset="-127"/>
              </a:rPr>
            </a:br>
            <a:r>
              <a:rPr lang="ru-RU" sz="4000" b="1" dirty="0" smtClean="0">
                <a:solidFill>
                  <a:srgbClr val="FF0000"/>
                </a:solidFill>
                <a:latin typeface="Batang" pitchFamily="18" charset="-127"/>
                <a:ea typeface="Batang" pitchFamily="18" charset="-127"/>
              </a:rPr>
              <a:t/>
            </a:r>
            <a:br>
              <a:rPr lang="ru-RU" sz="4000" b="1" dirty="0" smtClean="0">
                <a:solidFill>
                  <a:srgbClr val="FF0000"/>
                </a:solidFill>
                <a:latin typeface="Batang" pitchFamily="18" charset="-127"/>
                <a:ea typeface="Batang" pitchFamily="18" charset="-127"/>
              </a:rPr>
            </a:br>
            <a:r>
              <a:rPr lang="ru-RU" sz="4000" b="1" dirty="0" smtClean="0">
                <a:solidFill>
                  <a:srgbClr val="FF0000"/>
                </a:solidFill>
                <a:latin typeface="Batang" pitchFamily="18" charset="-127"/>
                <a:ea typeface="Batang" pitchFamily="18" charset="-127"/>
              </a:rPr>
              <a:t>Готов к Труду и Обороне!</a:t>
            </a:r>
            <a:br>
              <a:rPr lang="ru-RU" sz="4000" b="1" dirty="0" smtClean="0">
                <a:solidFill>
                  <a:srgbClr val="FF0000"/>
                </a:solidFill>
                <a:latin typeface="Batang" pitchFamily="18" charset="-127"/>
                <a:ea typeface="Batang" pitchFamily="18" charset="-127"/>
              </a:rPr>
            </a:br>
            <a:r>
              <a:rPr lang="ru-RU" sz="4000" b="1" dirty="0" smtClean="0">
                <a:solidFill>
                  <a:srgbClr val="FF0000"/>
                </a:solidFill>
                <a:latin typeface="Batang" pitchFamily="18" charset="-127"/>
                <a:ea typeface="Batang" pitchFamily="18" charset="-127"/>
              </a:rPr>
              <a:t>Горжусь Тобой Отечество!</a:t>
            </a:r>
            <a:endParaRPr lang="ru-RU" sz="4000" b="1" dirty="0">
              <a:solidFill>
                <a:srgbClr val="FF0000"/>
              </a:solidFill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71600" y="5214950"/>
            <a:ext cx="7029424" cy="1214446"/>
          </a:xfrm>
        </p:spPr>
        <p:txBody>
          <a:bodyPr>
            <a:normAutofit/>
          </a:bodyPr>
          <a:lstStyle/>
          <a:p>
            <a:pPr algn="ctr"/>
            <a:endParaRPr lang="ru-RU" sz="2800" dirty="0" smtClean="0">
              <a:latin typeface="Batang" pitchFamily="18" charset="-127"/>
              <a:ea typeface="Batang" pitchFamily="18" charset="-127"/>
            </a:endParaRPr>
          </a:p>
          <a:p>
            <a:pPr algn="ctr"/>
            <a:endParaRPr lang="ru-RU" sz="2800" dirty="0">
              <a:latin typeface="Batang" pitchFamily="18" charset="-127"/>
              <a:ea typeface="Batang" pitchFamily="18" charset="-127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15371357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91264" cy="1196752"/>
          </a:xfrm>
        </p:spPr>
        <p:txBody>
          <a:bodyPr>
            <a:normAutofit/>
          </a:bodyPr>
          <a:lstStyle/>
          <a:p>
            <a:pPr algn="ctr"/>
            <a:r>
              <a:rPr lang="ru-RU" sz="4000" dirty="0" smtClean="0">
                <a:solidFill>
                  <a:srgbClr val="FF0000"/>
                </a:solidFill>
                <a:latin typeface="Bookman Old Style" pitchFamily="18" charset="0"/>
              </a:rPr>
              <a:t>И вновь сдаём мы ГТО</a:t>
            </a:r>
            <a:endParaRPr lang="ru-RU" sz="4000" dirty="0">
              <a:solidFill>
                <a:srgbClr val="FF0000"/>
              </a:solidFill>
              <a:latin typeface="Bookman Old Style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>
          <a:xfrm>
            <a:off x="323528" y="1052737"/>
            <a:ext cx="6248736" cy="4876594"/>
          </a:xfrm>
        </p:spPr>
        <p:txBody>
          <a:bodyPr>
            <a:noAutofit/>
          </a:bodyPr>
          <a:lstStyle/>
          <a:p>
            <a:r>
              <a:rPr lang="ru-RU" sz="2000" dirty="0" smtClean="0">
                <a:latin typeface="Bookman Old Style" pitchFamily="18" charset="0"/>
              </a:rPr>
              <a:t>   ГТО </a:t>
            </a:r>
            <a:r>
              <a:rPr lang="ru-RU" sz="2000" dirty="0">
                <a:latin typeface="Bookman Old Style" pitchFamily="18" charset="0"/>
              </a:rPr>
              <a:t>— это программа физической подготовки, которая существовала не только в общеобразовательных, но и в спортивных, профильных, профессиональных организациях Советского Союза. </a:t>
            </a:r>
            <a:endParaRPr lang="ru-RU" sz="2000" dirty="0" smtClean="0">
              <a:latin typeface="Bookman Old Style" pitchFamily="18" charset="0"/>
            </a:endParaRPr>
          </a:p>
          <a:p>
            <a:r>
              <a:rPr lang="ru-RU" sz="2000" dirty="0" smtClean="0">
                <a:latin typeface="Bookman Old Style" pitchFamily="18" charset="0"/>
              </a:rPr>
              <a:t>Просуществовала </a:t>
            </a:r>
            <a:r>
              <a:rPr lang="ru-RU" sz="2000" dirty="0">
                <a:latin typeface="Bookman Old Style" pitchFamily="18" charset="0"/>
              </a:rPr>
              <a:t>ГТО ровно 60 </a:t>
            </a:r>
            <a:r>
              <a:rPr lang="ru-RU" sz="2000" dirty="0" smtClean="0">
                <a:latin typeface="Bookman Old Style" pitchFamily="18" charset="0"/>
              </a:rPr>
              <a:t>лет с 1931 года, </a:t>
            </a:r>
            <a:r>
              <a:rPr lang="ru-RU" sz="2000" dirty="0">
                <a:latin typeface="Bookman Old Style" pitchFamily="18" charset="0"/>
              </a:rPr>
              <a:t>успев стать частью жизни нескольких поколений наших соотечественников. </a:t>
            </a:r>
            <a:r>
              <a:rPr lang="ru-RU" sz="2000" dirty="0" smtClean="0">
                <a:latin typeface="Bookman Old Style" pitchFamily="18" charset="0"/>
              </a:rPr>
              <a:t>Сегодня ГТО </a:t>
            </a:r>
            <a:r>
              <a:rPr lang="ru-RU" sz="2000" dirty="0">
                <a:latin typeface="Bookman Old Style" pitchFamily="18" charset="0"/>
              </a:rPr>
              <a:t>возвращается в школы, в высшие учебные заведения, в жизнь каждого гражданина, занимая важные позиции в качестве показателя </a:t>
            </a:r>
            <a:r>
              <a:rPr lang="ru-RU" sz="2000" dirty="0" smtClean="0">
                <a:latin typeface="Bookman Old Style" pitchFamily="18" charset="0"/>
              </a:rPr>
              <a:t>успеваемости.</a:t>
            </a:r>
            <a:endParaRPr lang="ru-RU" sz="2000" dirty="0"/>
          </a:p>
        </p:txBody>
      </p:sp>
      <p:pic>
        <p:nvPicPr>
          <p:cNvPr id="2050" name="Picture 2" descr="C:\Users\LA\Pictures\гто1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689995" y="1844824"/>
            <a:ext cx="2007103" cy="266429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C:\Users\LA\Pictures\logo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960" r="2671"/>
          <a:stretch>
            <a:fillRect/>
          </a:stretch>
        </p:blipFill>
        <p:spPr bwMode="auto">
          <a:xfrm>
            <a:off x="714348" y="4929197"/>
            <a:ext cx="7295080" cy="155020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350503527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1536" y="548680"/>
            <a:ext cx="2949178" cy="1512168"/>
          </a:xfrm>
        </p:spPr>
        <p:txBody>
          <a:bodyPr>
            <a:noAutofit/>
          </a:bodyPr>
          <a:lstStyle/>
          <a:p>
            <a:pPr algn="ctr"/>
            <a:r>
              <a:rPr lang="ru-RU" sz="3200" dirty="0" smtClean="0">
                <a:solidFill>
                  <a:srgbClr val="FF0000"/>
                </a:solidFill>
                <a:latin typeface="Bookman Old Style" pitchFamily="18" charset="0"/>
              </a:rPr>
              <a:t>Указ президента</a:t>
            </a:r>
            <a:br>
              <a:rPr lang="ru-RU" sz="3200" dirty="0" smtClean="0">
                <a:solidFill>
                  <a:srgbClr val="FF0000"/>
                </a:solidFill>
                <a:latin typeface="Bookman Old Style" pitchFamily="18" charset="0"/>
              </a:rPr>
            </a:br>
            <a:r>
              <a:rPr lang="ru-RU" sz="3200" dirty="0" smtClean="0">
                <a:solidFill>
                  <a:srgbClr val="FF0000"/>
                </a:solidFill>
                <a:latin typeface="Bookman Old Style" pitchFamily="18" charset="0"/>
              </a:rPr>
              <a:t>России</a:t>
            </a:r>
            <a:endParaRPr lang="ru-RU" sz="3200" dirty="0">
              <a:solidFill>
                <a:srgbClr val="FF0000"/>
              </a:solidFill>
              <a:latin typeface="Bookman Old Style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>
          <a:xfrm>
            <a:off x="466345" y="2536479"/>
            <a:ext cx="2880320" cy="2304256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563888" y="476672"/>
            <a:ext cx="5122911" cy="6048672"/>
          </a:xfrm>
        </p:spPr>
        <p:txBody>
          <a:bodyPr>
            <a:normAutofit fontScale="70000" lnSpcReduction="20000"/>
          </a:bodyPr>
          <a:lstStyle/>
          <a:p>
            <a:pPr fontAlgn="base"/>
            <a:r>
              <a:rPr lang="ru-RU" dirty="0" smtClean="0"/>
              <a:t>В 2014 г. Правительство РФ разработало и приняло ряд документов, направленных на воссоздание комплекса ГТО: Постановление Правительства РФ № 540, Положение о ГТО, </a:t>
            </a:r>
          </a:p>
          <a:p>
            <a:pPr fontAlgn="base"/>
            <a:r>
              <a:rPr lang="ru-RU" dirty="0" smtClean="0"/>
              <a:t>Указ Президента  Владимира Владимировича Путина о ГТО.</a:t>
            </a:r>
          </a:p>
          <a:p>
            <a:pPr fontAlgn="base"/>
            <a:endParaRPr lang="ru-RU" dirty="0" smtClean="0"/>
          </a:p>
          <a:p>
            <a:pPr fontAlgn="base"/>
            <a:r>
              <a:rPr lang="ru-RU" dirty="0" smtClean="0"/>
              <a:t>В этих документах определены цели, задачи, принципы, содержание, структура и методика внедрения комплекса ГТО.</a:t>
            </a:r>
          </a:p>
          <a:p>
            <a:endParaRPr lang="ru-RU" dirty="0" smtClean="0"/>
          </a:p>
          <a:p>
            <a:r>
              <a:rPr lang="ru-RU" dirty="0" smtClean="0"/>
              <a:t>В указе решено оставить и прежнее название данной программы – «Готов к труду и обороне». Этим нынешнее правительство страны подчеркивает дань традициям национальной истории, отметил Путин на прошедшем заседании Совета по развитию физкультуры и спорта России.</a:t>
            </a:r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1026" name="Picture 2" descr="C:\Users\LA\Pictures\i (1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348880"/>
            <a:ext cx="3422848" cy="256713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532078939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476672"/>
            <a:ext cx="8507288" cy="59838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dirty="0" smtClean="0">
                <a:solidFill>
                  <a:srgbClr val="FF0000"/>
                </a:solidFill>
                <a:latin typeface="Bookman Old Style" pitchFamily="18" charset="0"/>
                <a:ea typeface="Batang" pitchFamily="18" charset="-127"/>
              </a:rPr>
              <a:t>Цели и задачи ГТО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>
          <a:xfrm>
            <a:off x="428596" y="1052736"/>
            <a:ext cx="4714908" cy="5162346"/>
          </a:xfrm>
        </p:spPr>
        <p:txBody>
          <a:bodyPr>
            <a:noAutofit/>
          </a:bodyPr>
          <a:lstStyle/>
          <a:p>
            <a:endParaRPr lang="ru-RU" sz="2000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1"/>
          </p:nvPr>
        </p:nvSpPr>
        <p:spPr>
          <a:xfrm>
            <a:off x="611560" y="1340768"/>
            <a:ext cx="4746258" cy="5017190"/>
          </a:xfrm>
        </p:spPr>
        <p:txBody>
          <a:bodyPr>
            <a:normAutofit fontScale="85000" lnSpcReduction="20000"/>
          </a:bodyPr>
          <a:lstStyle/>
          <a:p>
            <a:pPr fontAlgn="base"/>
            <a:r>
              <a:rPr lang="ru-RU" b="1" dirty="0" smtClean="0"/>
              <a:t>Цель комплекса ГТО</a:t>
            </a:r>
            <a:r>
              <a:rPr lang="ru-RU" dirty="0" smtClean="0"/>
              <a:t> – увеличение продолжительности жизни населения с помощью систематической физической подготовки.</a:t>
            </a:r>
          </a:p>
          <a:p>
            <a:pPr fontAlgn="base"/>
            <a:r>
              <a:rPr lang="ru-RU" b="1" dirty="0" smtClean="0"/>
              <a:t>Задача</a:t>
            </a:r>
            <a:r>
              <a:rPr lang="ru-RU" dirty="0" smtClean="0"/>
              <a:t> – массовое внедрение комплекса ГТО, охват системой подготовки всех возрастных групп населения.</a:t>
            </a:r>
          </a:p>
          <a:p>
            <a:pPr fontAlgn="base"/>
            <a:r>
              <a:rPr lang="ru-RU" b="1" dirty="0" smtClean="0"/>
              <a:t>Принципы</a:t>
            </a:r>
            <a:r>
              <a:rPr lang="ru-RU" dirty="0" smtClean="0"/>
              <a:t> – добровольность и доступность системы подготовки для всех слоев населения, медицинский контроль, учет местных традиций и особенностей.</a:t>
            </a:r>
          </a:p>
          <a:p>
            <a:endParaRPr lang="ru-RU" dirty="0"/>
          </a:p>
        </p:txBody>
      </p:sp>
      <p:pic>
        <p:nvPicPr>
          <p:cNvPr id="7" name="Рисунок 6" descr="гто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235139" y="1700809"/>
            <a:ext cx="3320808" cy="294263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473153853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540</TotalTime>
  <Words>1169</Words>
  <Application>Microsoft Office PowerPoint</Application>
  <PresentationFormat>Экран (4:3)</PresentationFormat>
  <Paragraphs>250</Paragraphs>
  <Slides>43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43</vt:i4>
      </vt:variant>
    </vt:vector>
  </HeadingPairs>
  <TitlesOfParts>
    <vt:vector size="44" baseType="lpstr">
      <vt:lpstr>Поток</vt:lpstr>
      <vt:lpstr>Слайд 1</vt:lpstr>
      <vt:lpstr>Мы снова сдаём ГТО</vt:lpstr>
      <vt:lpstr>Результаты медосмотра школьников  2018-2019 уч.г.</vt:lpstr>
      <vt:lpstr>Слайд 4</vt:lpstr>
      <vt:lpstr>Слайд 5</vt:lpstr>
      <vt:lpstr>         Всероссийский  физкультурно-спортивный комплекс  «Готов к труду и обороне»  ВФСК «ГТО»    Готов к Труду и Обороне! Горжусь Тобой Отечество!</vt:lpstr>
      <vt:lpstr>И вновь сдаём мы ГТО</vt:lpstr>
      <vt:lpstr>Указ президента России</vt:lpstr>
      <vt:lpstr>Цели и задачи ГТО</vt:lpstr>
      <vt:lpstr>Слайд 10</vt:lpstr>
      <vt:lpstr>Слайд 11</vt:lpstr>
      <vt:lpstr>Содержание ВФСК  «ГТО»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Викторина о спорте. </vt:lpstr>
      <vt:lpstr>Слайд 42</vt:lpstr>
      <vt:lpstr>Слайд 43</vt:lpstr>
    </vt:vector>
  </TitlesOfParts>
  <Company>*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ГТО Готов к Труду и Обороне! Горжусь Тобой Отчизна!</dc:title>
  <dc:creator>LA</dc:creator>
  <cp:lastModifiedBy>Acer</cp:lastModifiedBy>
  <cp:revision>66</cp:revision>
  <cp:lastPrinted>2014-11-26T04:40:36Z</cp:lastPrinted>
  <dcterms:created xsi:type="dcterms:W3CDTF">2014-09-12T19:12:14Z</dcterms:created>
  <dcterms:modified xsi:type="dcterms:W3CDTF">2020-03-12T02:18:59Z</dcterms:modified>
</cp:coreProperties>
</file>